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1.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56" r:id="rId2"/>
    <p:sldId id="257" r:id="rId3"/>
    <p:sldId id="258" r:id="rId4"/>
    <p:sldId id="259" r:id="rId5"/>
    <p:sldId id="261" r:id="rId6"/>
    <p:sldId id="262" r:id="rId7"/>
    <p:sldId id="263" r:id="rId8"/>
    <p:sldId id="264" r:id="rId9"/>
    <p:sldId id="265" r:id="rId10"/>
    <p:sldId id="266" r:id="rId11"/>
    <p:sldId id="267" r:id="rId12"/>
    <p:sldId id="272" r:id="rId13"/>
    <p:sldId id="268" r:id="rId14"/>
    <p:sldId id="269" r:id="rId15"/>
    <p:sldId id="270" r:id="rId16"/>
    <p:sldId id="271"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 roundtripDataSignature="AMtx7mjSJXBXRveedAYe8esNVJQv2OQ+u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01" autoAdjust="0"/>
    <p:restoredTop sz="81990" autoAdjust="0"/>
  </p:normalViewPr>
  <p:slideViewPr>
    <p:cSldViewPr snapToGrid="0" showGuides="1">
      <p:cViewPr varScale="1">
        <p:scale>
          <a:sx n="67" d="100"/>
          <a:sy n="67" d="100"/>
        </p:scale>
        <p:origin x="725"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After obtaining the probability maps, we need to apply post-processing to get the final prediction results. After obtaining the probability maps, we need to apply post-processing to get the final prediction results. First, since we </a:t>
            </a:r>
            <a:r>
              <a:rPr lang="en-US" altLang="zh-CN" dirty="0" err="1"/>
              <a:t>downsampled</a:t>
            </a:r>
            <a:r>
              <a:rPr lang="en-US" altLang="zh-CN" dirty="0"/>
              <a:t> the images to 320x640, the resulting probability maps were also </a:t>
            </a:r>
            <a:r>
              <a:rPr lang="en-US" altLang="zh-CN" dirty="0" err="1"/>
              <a:t>downsampled</a:t>
            </a:r>
            <a:r>
              <a:rPr lang="en-US" altLang="zh-CN" dirty="0"/>
              <a:t>, so we resize them back to their original size. Next, we binarize the probability maps using a threshold of 0.5. Then, we use the </a:t>
            </a:r>
            <a:r>
              <a:rPr lang="en-US" altLang="zh-CN" dirty="0" err="1"/>
              <a:t>findContours</a:t>
            </a:r>
            <a:r>
              <a:rPr lang="en-US" altLang="zh-CN" dirty="0"/>
              <a:t> function from OpenCV to find connected regions for each channel. To eliminate small false positives, we ignore connected regions with fewer than 45 contour points. Finally, we remap the channel </a:t>
            </a:r>
            <a:r>
              <a:rPr lang="en-US" altLang="zh-CN" sz="1100" dirty="0">
                <a:latin typeface="微软雅黑" panose="020B0503020204020204" pitchFamily="34" charset="-122"/>
                <a:ea typeface="微软雅黑" panose="020B0503020204020204" pitchFamily="34" charset="-122"/>
              </a:rPr>
              <a:t>numbering</a:t>
            </a:r>
            <a:r>
              <a:rPr lang="en-US" altLang="zh-CN" dirty="0"/>
              <a:t> back to their corresponding tooth </a:t>
            </a:r>
            <a:r>
              <a:rPr lang="en-US" altLang="zh-CN" sz="1100" dirty="0">
                <a:latin typeface="微软雅黑" panose="020B0503020204020204" pitchFamily="34" charset="-122"/>
                <a:ea typeface="微软雅黑" panose="020B0503020204020204" pitchFamily="34" charset="-122"/>
              </a:rPr>
              <a:t>numbering</a:t>
            </a:r>
            <a:r>
              <a:rPr lang="en-US" altLang="zh-CN" dirty="0"/>
              <a:t>. At this point, we have generated the predicted JSON file.</a:t>
            </a:r>
            <a:endParaRPr dirty="0"/>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8971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Next, let’s discuss some details about the equipment and training strategies we used. We employed DeepLabV3+ as our segmentation network, using ResNet50 as the backbone. Given the scarcity of labeled samples, we implemented extensive data augmentation to expand our training set. The augmentation techniques included vertical flipping, random gamma adjustment, brightness and contrast enhancement, blurring, optical distortion, elastic transformation, grid distortion, motion blur, and hue saturation adjustments. Our hyperparameter settings are outlined in Table 3. If you're interested in more technical details, you can directly browse our source code, which we have made open source.</a:t>
            </a:r>
            <a:endParaRPr dirty="0"/>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015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Before starting self-training, we investigated the impact of the loss function and found that a combination of 0.2 times Dice loss and 0.8 times BCE loss worked best. This differs from the typical 0.6 to 0.4 ratio of Dice loss and BCE loss used in semantic segmentation. We applied this loss function in all subsequent experiments.</a:t>
            </a:r>
            <a:endParaRPr dirty="0"/>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89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These are the quantitative results on the validation set. With our self-training framework, we effectively utilized the information from unlabeled data. Even a simple one-time pseudo-label generation boosted the average score by 2.0 without requiring any iterations. Through continuous pseudo-label iteration, we gradually obtained more reliable labels. After three iterations, the average score increased to 81.7, and there was still an upward trend as the number of iterations increased. Among all the metrics, the largest improvement was in Identification Accuracy, which benefited from our pseudo-label iteration and generation strategy that effectively eliminated a significant amount of noise from the pseudo-labels. Additionally, we tested the inference speed of our method on the validation set. On an RTX 4090, the inference time for a single image was 0.161 seconds, which is adequate for real-time detection.</a:t>
            </a:r>
            <a:endParaRPr dirty="0"/>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5964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We visualized several cases to intuitively showcase the effectiveness of our method. For </a:t>
            </a:r>
            <a:r>
              <a:rPr lang="en-US" altLang="zh-CN" sz="1100" dirty="0">
                <a:latin typeface="微软雅黑" panose="020B0503020204020204" pitchFamily="34" charset="-122"/>
                <a:ea typeface="微软雅黑" panose="020B0503020204020204" pitchFamily="34" charset="-122"/>
              </a:rPr>
              <a:t>straight teeth</a:t>
            </a:r>
            <a:r>
              <a:rPr lang="en-US" altLang="zh-CN" dirty="0"/>
              <a:t> teeth, our method demonstrates good segmentation performance. This is partly because the boundaries of these teeth are distinct and easier to segment, and also because the training set contains many similar patterns, allowing the model to learn effectively from them. For misaligned teeth, the segmentation difficulty is inherently higher, and there are fewer similar examples in the training set. This leads to a significant number of false detections and inaccurate segmentations by the model. Compared to models trained solely on labeled data, our model exhibits neater segmentation boundaries, reduced boundary noise, and a noticeable decrease in false detection areas. This indicates that we effectively leveraged information from unlabeled data, demonstrating the validity of our pipeline. However, our method does have certain limitations. For instance, in the root areas, we observe that our method tends to produce smooth segmentation contours and struggles to accurately segment sharp regions like the tooth roots, primarily due to the use of opening operations.</a:t>
            </a:r>
            <a:endParaRPr dirty="0"/>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1445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Lastly, here are the performances of different teams' methods on the test set. Our approach struck a good balance between performance and computational efficiency, allowing us to secure second place.</a:t>
            </a:r>
            <a:endParaRPr dirty="0"/>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223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That‘s all we wanted to share today! Thanks so much for listening!</a:t>
            </a:r>
            <a:r>
              <a:rPr lang="zh-CN" altLang="en-US" dirty="0"/>
              <a:t> </a:t>
            </a:r>
            <a:r>
              <a:rPr lang="en-US" altLang="zh-CN" dirty="0"/>
              <a:t>We're really grateful to MICCAI for giving us this opportunity to connect. If you have any questions, feel free to open an issue on our GitHub!</a:t>
            </a:r>
            <a:endParaRPr dirty="0"/>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1790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Hello everyone! We are the camerart2024 team from </a:t>
            </a:r>
            <a:r>
              <a:rPr lang="en-US" altLang="zh-CN" dirty="0" err="1"/>
              <a:t>Xidian</a:t>
            </a:r>
            <a:r>
              <a:rPr lang="en-US" altLang="zh-CN" dirty="0"/>
              <a:t> University. We participated in the MICCAI-STS challenge and are thrilled to have secured second place. In this challenge, we proposed a self-training pipeline for semi-supervised 2D teeth instance segmentation. Now, we’d like to share our approach with you!</a:t>
            </a:r>
            <a:endParaRPr dirty="0"/>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First, let me give you a brief overview of the background of this challenge. The 2D panoramic X-ray image is a great tool for dentists to spot invisible caries, impacted teeth, and extra teeth in kids. However, identifying teeth in these X-ray images and manually annotating them is a slow and labor-intensive process. This often means we can't gather a lot of labeled cases, which really holds back the development of deep learning algorithms for teeth segmentation and disease analysis. That's where semi-supervised learning comes in as a promising alternative; it helps us make the most of the information we can get from unlabeled cases.</a:t>
            </a:r>
            <a:endParaRPr dirty="0"/>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58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We see three main challenges in this competition. First, the available labeled data is really scarce—only thirty images—so the supervision for training our models is quite limited. Second, we need to segment and classify 32 types of permanent teeth and 20 types of baby teeth. With so many categories, and some being very similar, getting the classification right is pretty tough. Third, this is an instance segmentation task with overlapping areas between different teeth, which adds to the complexity. Current semi-supervised segmentation methods are mainly designed for semantic segmentation, making them hard to apply directly to instance segmentation. Plus, the overlapping areas make it challenging to use the </a:t>
            </a:r>
            <a:r>
              <a:rPr lang="en-US" altLang="zh-CN" dirty="0" err="1"/>
              <a:t>softmax</a:t>
            </a:r>
            <a:r>
              <a:rPr lang="en-US" altLang="zh-CN" dirty="0"/>
              <a:t> function to generate confidence scores for our segmentations.</a:t>
            </a:r>
            <a:endParaRPr dirty="0"/>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200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To tackle these challenges, we proposed a self-training pipeline for semi-supervised 2D teeth instance segmentation. This pipeline mainly consists of three parts: generating and iterating pseudo-labels, final training, and inference. Next, I will go into the technical details of each part.</a:t>
            </a:r>
            <a:endParaRPr dirty="0"/>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9339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First, we need to preprocess the data. The labels provided for the competition are in JSON format, which can't be used directly for training. We convert them into a NumPy </a:t>
            </a:r>
            <a:r>
              <a:rPr lang="en-US" altLang="zh-CN" dirty="0" err="1"/>
              <a:t>ndarray</a:t>
            </a:r>
            <a:r>
              <a:rPr lang="en-US" altLang="zh-CN" dirty="0"/>
              <a:t> format with dimensions of 52xHxW. The converted labels have 52 channels, with each channel representing a specific type of tooth. This setup allows us to overcome the impact of overlapping areas, where the tooth regions are marked as 1 and other areas are marked as 0. The teeth in the dataset come from different hospitals, and due to variations in scanning equipment, the X-ray images have different resolutions: 1127x1991 and 942x2000. To facilitate training and further processing, we scale all images and their corresponding labels down to a resolution of 320x640. This reduction in resolution also decreases the computational load.</a:t>
            </a:r>
            <a:endParaRPr dirty="0"/>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120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Next, we’ll focus on the core of our method: pseudo-label generation and iteration. First, we train several models using only the labeled data to generate the initial pseudo-labels. Next, we add the unlabeled data along with the corresponding initial pseudo-labels to the training set and use this expanded dataset to train new models. Finally, we use the new models to iterate on the pseudo-labels, producing more reliable labels. This iterative process is repeated N times, during which the quality of the pseudo-labels continuously improves.</a:t>
            </a:r>
            <a:endParaRPr dirty="0"/>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5538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In the pseudo-label generation process, we used a few tricks. First, we implemented model </a:t>
            </a:r>
            <a:r>
              <a:rPr lang="en-US" altLang="zh-CN" dirty="0" err="1"/>
              <a:t>ensembling</a:t>
            </a:r>
            <a:r>
              <a:rPr lang="en-US" altLang="zh-CN" dirty="0"/>
              <a:t>. Instead of training a single model with all the data, we used K-fold cross-validation to obtain K models, retaining only the one with the best Dice score from each fold. The inference results from the samples are averaged across the K models. This is a common trick in deep learning competitions to reduce prediction variance. Additionally, we used test-time data augmentation. Each image is inferred twice: once with the original image and once with the horizontally flipped version. The final prediction results are obtained by averaging the outputs from both runs. We also applied morphological operations to improve our predictions. We used opening to eliminate small false positives and closing to fill in small holes. These morphological operations helped further reduce noise in our predictions.</a:t>
            </a:r>
            <a:endParaRPr dirty="0"/>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8418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After iterating N times on the pseudo-labels, we trained a single model using the labeled data, unlabeled data, and the final pseudo-labels. After obtaining the final model, we can use it to infer the test images and generate the predicted probability maps. During the inference phase, we applied the same test-time data augmentation that we used for pseudo-label generation.</a:t>
            </a:r>
            <a:endParaRPr dirty="0"/>
          </a:p>
        </p:txBody>
      </p:sp>
      <p:sp>
        <p:nvSpPr>
          <p:cNvPr id="87" name="Google Shape;8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3140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2"/>
          <p:cNvSpPr>
            <a:spLocks noGrp="1"/>
          </p:cNvSpPr>
          <p:nvPr>
            <p:ph type="pic" idx="2"/>
          </p:nvPr>
        </p:nvSpPr>
        <p:spPr>
          <a:xfrm>
            <a:off x="5183188" y="987425"/>
            <a:ext cx="6172200" cy="4873625"/>
          </a:xfrm>
          <a:prstGeom prst="rect">
            <a:avLst/>
          </a:prstGeom>
          <a:noFill/>
          <a:ln>
            <a:noFill/>
          </a:ln>
        </p:spPr>
      </p:sp>
      <p:sp>
        <p:nvSpPr>
          <p:cNvPr id="64" name="Google Shape;64;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2.jpg"/><Relationship Id="rId7"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descr="A pool with trees and a buildin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Google Shape;90;p2" descr="A green and white fla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 name="图片 3">
            <a:extLst>
              <a:ext uri="{FF2B5EF4-FFF2-40B4-BE49-F238E27FC236}">
                <a16:creationId xmlns:a16="http://schemas.microsoft.com/office/drawing/2014/main" id="{4CEC7E45-825A-4CF1-B6F4-9F093EC0A47C}"/>
              </a:ext>
            </a:extLst>
          </p:cNvPr>
          <p:cNvPicPr>
            <a:picLocks noChangeAspect="1"/>
          </p:cNvPicPr>
          <p:nvPr/>
        </p:nvPicPr>
        <p:blipFill>
          <a:blip r:embed="rId4"/>
          <a:stretch>
            <a:fillRect/>
          </a:stretch>
        </p:blipFill>
        <p:spPr>
          <a:xfrm>
            <a:off x="9806660" y="111760"/>
            <a:ext cx="1219480" cy="1219132"/>
          </a:xfrm>
          <a:prstGeom prst="rect">
            <a:avLst/>
          </a:prstGeom>
        </p:spPr>
      </p:pic>
      <p:sp>
        <p:nvSpPr>
          <p:cNvPr id="7" name="矩形 6">
            <a:extLst>
              <a:ext uri="{FF2B5EF4-FFF2-40B4-BE49-F238E27FC236}">
                <a16:creationId xmlns:a16="http://schemas.microsoft.com/office/drawing/2014/main" id="{DDD08392-38FB-40F1-9F79-7DAA866AF25A}"/>
              </a:ext>
            </a:extLst>
          </p:cNvPr>
          <p:cNvSpPr/>
          <p:nvPr/>
        </p:nvSpPr>
        <p:spPr>
          <a:xfrm>
            <a:off x="226142" y="58995"/>
            <a:ext cx="8031680" cy="111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Post-processing</a:t>
            </a:r>
            <a:endPar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BB54E16B-E650-4636-A278-63C66100116B}"/>
              </a:ext>
            </a:extLst>
          </p:cNvPr>
          <p:cNvSpPr/>
          <p:nvPr/>
        </p:nvSpPr>
        <p:spPr>
          <a:xfrm>
            <a:off x="581073" y="2183502"/>
            <a:ext cx="1387066" cy="746511"/>
          </a:xfrm>
          <a:prstGeom prst="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Probability Map </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8360AECA-90C0-44C9-B573-1C8BD3127A60}"/>
              </a:ext>
            </a:extLst>
          </p:cNvPr>
          <p:cNvSpPr txBox="1"/>
          <p:nvPr/>
        </p:nvSpPr>
        <p:spPr>
          <a:xfrm>
            <a:off x="237303" y="3101013"/>
            <a:ext cx="2074606" cy="338554"/>
          </a:xfrm>
          <a:prstGeom prst="rect">
            <a:avLst/>
          </a:prstGeom>
          <a:noFill/>
        </p:spPr>
        <p:txBody>
          <a:bodyPr wrap="square">
            <a:spAutoFit/>
          </a:bodyPr>
          <a:lstStyle/>
          <a:p>
            <a:pPr algn="ctr"/>
            <a:r>
              <a:rPr lang="en-US" altLang="zh-CN" sz="1600" dirty="0">
                <a:solidFill>
                  <a:srgbClr val="2A2F45"/>
                </a:solidFill>
                <a:latin typeface="微软雅黑" panose="020B0503020204020204" pitchFamily="34" charset="-122"/>
                <a:ea typeface="微软雅黑" panose="020B0503020204020204" pitchFamily="34" charset="-122"/>
              </a:rPr>
              <a:t>52 × 320 × 640</a:t>
            </a:r>
            <a:endParaRPr lang="zh-CN" altLang="en-US" sz="1600" dirty="0">
              <a:solidFill>
                <a:srgbClr val="2A2F45"/>
              </a:solidFill>
              <a:latin typeface="微软雅黑" panose="020B0503020204020204" pitchFamily="34" charset="-122"/>
              <a:ea typeface="微软雅黑" panose="020B0503020204020204" pitchFamily="34" charset="-122"/>
            </a:endParaRPr>
          </a:p>
        </p:txBody>
      </p:sp>
      <p:cxnSp>
        <p:nvCxnSpPr>
          <p:cNvPr id="8" name="直接箭头连接符 7">
            <a:extLst>
              <a:ext uri="{FF2B5EF4-FFF2-40B4-BE49-F238E27FC236}">
                <a16:creationId xmlns:a16="http://schemas.microsoft.com/office/drawing/2014/main" id="{98432A49-8AD9-4BF9-81CD-E9CB27618D14}"/>
              </a:ext>
            </a:extLst>
          </p:cNvPr>
          <p:cNvCxnSpPr>
            <a:cxnSpLocks/>
            <a:stCxn id="5" idx="3"/>
            <a:endCxn id="12" idx="1"/>
          </p:cNvCxnSpPr>
          <p:nvPr/>
        </p:nvCxnSpPr>
        <p:spPr>
          <a:xfrm>
            <a:off x="1968139" y="2556758"/>
            <a:ext cx="798771" cy="73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BEB6B9AC-D9C9-44E9-B7C2-23E6D6E899CE}"/>
              </a:ext>
            </a:extLst>
          </p:cNvPr>
          <p:cNvSpPr/>
          <p:nvPr/>
        </p:nvSpPr>
        <p:spPr>
          <a:xfrm>
            <a:off x="2766910" y="2099929"/>
            <a:ext cx="1725041" cy="928407"/>
          </a:xfrm>
          <a:prstGeom prst="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Probability </a:t>
            </a:r>
          </a:p>
          <a:p>
            <a:pPr algn="ctr"/>
            <a:r>
              <a:rPr lang="en-US" altLang="zh-CN" sz="1600" dirty="0">
                <a:solidFill>
                  <a:schemeClr val="tx1"/>
                </a:solidFill>
                <a:latin typeface="Times New Roman" panose="02020603050405020304" pitchFamily="18" charset="0"/>
                <a:cs typeface="Times New Roman" panose="02020603050405020304" pitchFamily="18" charset="0"/>
              </a:rPr>
              <a:t>Map </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2EA81B50-70C8-457B-8555-E58CE8D932AB}"/>
              </a:ext>
            </a:extLst>
          </p:cNvPr>
          <p:cNvSpPr txBox="1"/>
          <p:nvPr/>
        </p:nvSpPr>
        <p:spPr>
          <a:xfrm>
            <a:off x="1900778" y="2176830"/>
            <a:ext cx="951444" cy="338554"/>
          </a:xfrm>
          <a:prstGeom prst="rect">
            <a:avLst/>
          </a:prstGeom>
          <a:noFill/>
        </p:spPr>
        <p:txBody>
          <a:bodyPr wrap="square">
            <a:spAutoFit/>
          </a:bodyPr>
          <a:lstStyle/>
          <a:p>
            <a:pPr algn="ctr"/>
            <a:r>
              <a:rPr lang="en-US" altLang="zh-CN" sz="1600" dirty="0">
                <a:solidFill>
                  <a:srgbClr val="2A2F45"/>
                </a:solidFill>
                <a:latin typeface="微软雅黑" panose="020B0503020204020204" pitchFamily="34" charset="-122"/>
                <a:ea typeface="微软雅黑" panose="020B0503020204020204" pitchFamily="34" charset="-122"/>
              </a:rPr>
              <a:t>Resize</a:t>
            </a:r>
            <a:endParaRPr lang="zh-CN" altLang="en-US" sz="1600" dirty="0">
              <a:solidFill>
                <a:srgbClr val="2A2F45"/>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4A7F2D7F-3946-4E3B-ABC4-75F03ED3C7D4}"/>
              </a:ext>
            </a:extLst>
          </p:cNvPr>
          <p:cNvSpPr txBox="1"/>
          <p:nvPr/>
        </p:nvSpPr>
        <p:spPr>
          <a:xfrm>
            <a:off x="2592127" y="3101013"/>
            <a:ext cx="2074606" cy="338554"/>
          </a:xfrm>
          <a:prstGeom prst="rect">
            <a:avLst/>
          </a:prstGeom>
          <a:noFill/>
        </p:spPr>
        <p:txBody>
          <a:bodyPr wrap="square">
            <a:spAutoFit/>
          </a:bodyPr>
          <a:lstStyle/>
          <a:p>
            <a:pPr algn="ctr"/>
            <a:r>
              <a:rPr lang="en-US" altLang="zh-CN" sz="1600" dirty="0">
                <a:solidFill>
                  <a:srgbClr val="2A2F45"/>
                </a:solidFill>
                <a:latin typeface="微软雅黑" panose="020B0503020204020204" pitchFamily="34" charset="-122"/>
                <a:ea typeface="微软雅黑" panose="020B0503020204020204" pitchFamily="34" charset="-122"/>
              </a:rPr>
              <a:t>52 × H × W</a:t>
            </a:r>
            <a:endParaRPr lang="zh-CN" altLang="en-US" sz="1600" dirty="0">
              <a:solidFill>
                <a:srgbClr val="2A2F45"/>
              </a:solidFill>
              <a:latin typeface="微软雅黑" panose="020B0503020204020204" pitchFamily="34" charset="-122"/>
              <a:ea typeface="微软雅黑" panose="020B0503020204020204" pitchFamily="34" charset="-122"/>
            </a:endParaRPr>
          </a:p>
        </p:txBody>
      </p:sp>
      <p:cxnSp>
        <p:nvCxnSpPr>
          <p:cNvPr id="20" name="直接箭头连接符 19">
            <a:extLst>
              <a:ext uri="{FF2B5EF4-FFF2-40B4-BE49-F238E27FC236}">
                <a16:creationId xmlns:a16="http://schemas.microsoft.com/office/drawing/2014/main" id="{9FB90A04-971D-490F-8155-41603CEEA4AD}"/>
              </a:ext>
            </a:extLst>
          </p:cNvPr>
          <p:cNvCxnSpPr>
            <a:cxnSpLocks/>
            <a:stCxn id="12" idx="3"/>
            <a:endCxn id="25" idx="1"/>
          </p:cNvCxnSpPr>
          <p:nvPr/>
        </p:nvCxnSpPr>
        <p:spPr>
          <a:xfrm>
            <a:off x="4491951" y="2564133"/>
            <a:ext cx="1406533" cy="49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4D593184-BDB8-4F47-8746-B28251C62C04}"/>
              </a:ext>
            </a:extLst>
          </p:cNvPr>
          <p:cNvSpPr txBox="1"/>
          <p:nvPr/>
        </p:nvSpPr>
        <p:spPr>
          <a:xfrm>
            <a:off x="4478592" y="2176830"/>
            <a:ext cx="1465006" cy="338554"/>
          </a:xfrm>
          <a:prstGeom prst="rect">
            <a:avLst/>
          </a:prstGeom>
          <a:noFill/>
        </p:spPr>
        <p:txBody>
          <a:bodyPr wrap="square">
            <a:spAutoFit/>
          </a:bodyPr>
          <a:lstStyle/>
          <a:p>
            <a:pPr algn="ctr"/>
            <a:r>
              <a:rPr lang="en-US" altLang="zh-CN" sz="1600" dirty="0">
                <a:solidFill>
                  <a:srgbClr val="2A2F45"/>
                </a:solidFill>
                <a:latin typeface="微软雅黑" panose="020B0503020204020204" pitchFamily="34" charset="-122"/>
                <a:ea typeface="微软雅黑" panose="020B0503020204020204" pitchFamily="34" charset="-122"/>
              </a:rPr>
              <a:t>Binarization</a:t>
            </a:r>
            <a:endParaRPr lang="zh-CN" altLang="en-US" sz="1600" dirty="0">
              <a:solidFill>
                <a:srgbClr val="2A2F45"/>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DB45DF3F-6F05-462B-802E-ADE8AED9A5E0}"/>
              </a:ext>
            </a:extLst>
          </p:cNvPr>
          <p:cNvSpPr/>
          <p:nvPr/>
        </p:nvSpPr>
        <p:spPr>
          <a:xfrm>
            <a:off x="5898484" y="2104845"/>
            <a:ext cx="1725041" cy="928407"/>
          </a:xfrm>
          <a:prstGeom prst="rect">
            <a:avLst/>
          </a:prstGeom>
          <a:pattFill prst="lgCheck">
            <a:fgClr>
              <a:schemeClr val="accent3">
                <a:lumMod val="60000"/>
                <a:lumOff val="40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Original </a:t>
            </a:r>
          </a:p>
          <a:p>
            <a:pPr algn="ctr"/>
            <a:r>
              <a:rPr lang="en-US" altLang="zh-CN" sz="1600" dirty="0">
                <a:solidFill>
                  <a:schemeClr val="tx1"/>
                </a:solidFill>
                <a:latin typeface="Times New Roman" panose="02020603050405020304" pitchFamily="18" charset="0"/>
                <a:cs typeface="Times New Roman" panose="02020603050405020304" pitchFamily="18" charset="0"/>
              </a:rPr>
              <a:t>Mask </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AB0E95B2-C755-49E1-AC71-0E27C4F0F59E}"/>
              </a:ext>
            </a:extLst>
          </p:cNvPr>
          <p:cNvSpPr txBox="1"/>
          <p:nvPr/>
        </p:nvSpPr>
        <p:spPr>
          <a:xfrm>
            <a:off x="5723701" y="3101013"/>
            <a:ext cx="2074606" cy="338554"/>
          </a:xfrm>
          <a:prstGeom prst="rect">
            <a:avLst/>
          </a:prstGeom>
          <a:noFill/>
        </p:spPr>
        <p:txBody>
          <a:bodyPr wrap="square">
            <a:spAutoFit/>
          </a:bodyPr>
          <a:lstStyle/>
          <a:p>
            <a:pPr algn="ctr"/>
            <a:r>
              <a:rPr lang="en-US" altLang="zh-CN" sz="1600" dirty="0">
                <a:solidFill>
                  <a:srgbClr val="2A2F45"/>
                </a:solidFill>
                <a:latin typeface="微软雅黑" panose="020B0503020204020204" pitchFamily="34" charset="-122"/>
                <a:ea typeface="微软雅黑" panose="020B0503020204020204" pitchFamily="34" charset="-122"/>
              </a:rPr>
              <a:t>52 × H × W</a:t>
            </a:r>
            <a:endParaRPr lang="zh-CN" altLang="en-US" sz="1600" dirty="0">
              <a:solidFill>
                <a:srgbClr val="2A2F45"/>
              </a:solidFill>
              <a:latin typeface="微软雅黑" panose="020B0503020204020204" pitchFamily="34" charset="-122"/>
              <a:ea typeface="微软雅黑" panose="020B0503020204020204" pitchFamily="34" charset="-122"/>
            </a:endParaRPr>
          </a:p>
        </p:txBody>
      </p:sp>
      <p:cxnSp>
        <p:nvCxnSpPr>
          <p:cNvPr id="29" name="直接箭头连接符 28">
            <a:extLst>
              <a:ext uri="{FF2B5EF4-FFF2-40B4-BE49-F238E27FC236}">
                <a16:creationId xmlns:a16="http://schemas.microsoft.com/office/drawing/2014/main" id="{F8401B0D-B0A7-49F0-937B-DC74902868C6}"/>
              </a:ext>
            </a:extLst>
          </p:cNvPr>
          <p:cNvCxnSpPr>
            <a:cxnSpLocks/>
            <a:stCxn id="25" idx="3"/>
            <a:endCxn id="46" idx="1"/>
          </p:cNvCxnSpPr>
          <p:nvPr/>
        </p:nvCxnSpPr>
        <p:spPr>
          <a:xfrm>
            <a:off x="7623525" y="2569049"/>
            <a:ext cx="2152115" cy="167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E9C6E957-2144-4751-9D1E-968033C191BB}"/>
              </a:ext>
            </a:extLst>
          </p:cNvPr>
          <p:cNvSpPr txBox="1"/>
          <p:nvPr/>
        </p:nvSpPr>
        <p:spPr>
          <a:xfrm>
            <a:off x="7659331" y="2176830"/>
            <a:ext cx="1936955" cy="338554"/>
          </a:xfrm>
          <a:prstGeom prst="rect">
            <a:avLst/>
          </a:prstGeom>
          <a:noFill/>
        </p:spPr>
        <p:txBody>
          <a:bodyPr wrap="square">
            <a:spAutoFit/>
          </a:bodyPr>
          <a:lstStyle/>
          <a:p>
            <a:r>
              <a:rPr lang="en-US" altLang="zh-CN" sz="1600" dirty="0">
                <a:solidFill>
                  <a:srgbClr val="2A2F45"/>
                </a:solidFill>
                <a:latin typeface="微软雅黑" panose="020B0503020204020204" pitchFamily="34" charset="-122"/>
                <a:ea typeface="微软雅黑" panose="020B0503020204020204" pitchFamily="34" charset="-122"/>
              </a:rPr>
              <a:t>cv2.findContours</a:t>
            </a:r>
            <a:endParaRPr lang="zh-CN" altLang="en-US" sz="1600" dirty="0">
              <a:solidFill>
                <a:srgbClr val="2A2F45"/>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F8755A31-1575-4456-BB20-A5DA2A762A06}"/>
              </a:ext>
            </a:extLst>
          </p:cNvPr>
          <p:cNvSpPr txBox="1"/>
          <p:nvPr/>
        </p:nvSpPr>
        <p:spPr>
          <a:xfrm>
            <a:off x="7615087" y="2643862"/>
            <a:ext cx="2089354" cy="338554"/>
          </a:xfrm>
          <a:prstGeom prst="rect">
            <a:avLst/>
          </a:prstGeom>
          <a:noFill/>
        </p:spPr>
        <p:txBody>
          <a:bodyPr wrap="square">
            <a:spAutoFit/>
          </a:bodyPr>
          <a:lstStyle/>
          <a:p>
            <a:r>
              <a:rPr lang="en-US" altLang="zh-CN" sz="1600" dirty="0">
                <a:solidFill>
                  <a:srgbClr val="2A2F45"/>
                </a:solidFill>
                <a:latin typeface="微软雅黑" panose="020B0503020204020204" pitchFamily="34" charset="-122"/>
                <a:ea typeface="微软雅黑" panose="020B0503020204020204" pitchFamily="34" charset="-122"/>
              </a:rPr>
              <a:t>channel by channel</a:t>
            </a:r>
            <a:endParaRPr lang="zh-CN" altLang="en-US" sz="1600" dirty="0">
              <a:solidFill>
                <a:srgbClr val="2A2F45"/>
              </a:solidFill>
              <a:latin typeface="微软雅黑" panose="020B0503020204020204" pitchFamily="34" charset="-122"/>
              <a:ea typeface="微软雅黑" panose="020B0503020204020204" pitchFamily="34" charset="-122"/>
            </a:endParaRPr>
          </a:p>
        </p:txBody>
      </p:sp>
      <p:pic>
        <p:nvPicPr>
          <p:cNvPr id="46" name="图片 45">
            <a:extLst>
              <a:ext uri="{FF2B5EF4-FFF2-40B4-BE49-F238E27FC236}">
                <a16:creationId xmlns:a16="http://schemas.microsoft.com/office/drawing/2014/main" id="{2EDE518B-A546-4D65-B630-B446C2DF41D5}"/>
              </a:ext>
            </a:extLst>
          </p:cNvPr>
          <p:cNvPicPr>
            <a:picLocks noChangeAspect="1"/>
          </p:cNvPicPr>
          <p:nvPr/>
        </p:nvPicPr>
        <p:blipFill>
          <a:blip r:embed="rId5"/>
          <a:stretch>
            <a:fillRect/>
          </a:stretch>
        </p:blipFill>
        <p:spPr>
          <a:xfrm>
            <a:off x="9775640" y="1978573"/>
            <a:ext cx="1787373" cy="1214453"/>
          </a:xfrm>
          <a:prstGeom prst="rect">
            <a:avLst/>
          </a:prstGeom>
        </p:spPr>
      </p:pic>
      <p:sp>
        <p:nvSpPr>
          <p:cNvPr id="48" name="文本框 47">
            <a:extLst>
              <a:ext uri="{FF2B5EF4-FFF2-40B4-BE49-F238E27FC236}">
                <a16:creationId xmlns:a16="http://schemas.microsoft.com/office/drawing/2014/main" id="{45566C07-BC50-472B-B3E8-B3EF7DF88188}"/>
              </a:ext>
            </a:extLst>
          </p:cNvPr>
          <p:cNvSpPr txBox="1"/>
          <p:nvPr/>
        </p:nvSpPr>
        <p:spPr>
          <a:xfrm>
            <a:off x="9632023" y="3212690"/>
            <a:ext cx="2074606" cy="338554"/>
          </a:xfrm>
          <a:prstGeom prst="rect">
            <a:avLst/>
          </a:prstGeom>
          <a:noFill/>
        </p:spPr>
        <p:txBody>
          <a:bodyPr wrap="square">
            <a:spAutoFit/>
          </a:bodyPr>
          <a:lstStyle/>
          <a:p>
            <a:pPr algn="ctr"/>
            <a:r>
              <a:rPr lang="en-US" altLang="zh-CN" sz="1600" dirty="0">
                <a:solidFill>
                  <a:srgbClr val="2A2F45"/>
                </a:solidFill>
                <a:latin typeface="微软雅黑" panose="020B0503020204020204" pitchFamily="34" charset="-122"/>
                <a:ea typeface="微软雅黑" panose="020B0503020204020204" pitchFamily="34" charset="-122"/>
              </a:rPr>
              <a:t>JSON</a:t>
            </a:r>
            <a:endParaRPr lang="zh-CN" altLang="en-US" sz="1600" dirty="0">
              <a:solidFill>
                <a:srgbClr val="2A2F45"/>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CE802839-E900-4E55-BFD4-356B6648B314}"/>
              </a:ext>
            </a:extLst>
          </p:cNvPr>
          <p:cNvSpPr txBox="1"/>
          <p:nvPr/>
        </p:nvSpPr>
        <p:spPr>
          <a:xfrm>
            <a:off x="245805" y="4042576"/>
            <a:ext cx="11946195" cy="1723549"/>
          </a:xfrm>
          <a:prstGeom prst="rect">
            <a:avLst/>
          </a:prstGeom>
          <a:noFill/>
        </p:spPr>
        <p:txBody>
          <a:bodyPr wrap="square">
            <a:spAutoFit/>
          </a:bodyPr>
          <a:lstStyle/>
          <a:p>
            <a:endParaRPr lang="en-US" altLang="zh-CN" sz="1600" dirty="0">
              <a:solidFill>
                <a:srgbClr val="2A2F45"/>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en-US" altLang="zh-CN" sz="1800" b="0" i="0" u="none" strike="noStrike" baseline="0" dirty="0">
                <a:latin typeface="微软雅黑" panose="020B0503020204020204" pitchFamily="34" charset="-122"/>
                <a:ea typeface="微软雅黑" panose="020B0503020204020204" pitchFamily="34" charset="-122"/>
              </a:rPr>
              <a:t>Resize the image to its original size</a:t>
            </a:r>
          </a:p>
          <a:p>
            <a:pPr marL="285750" indent="-285750">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Binarization with a threshold of 0.5</a:t>
            </a:r>
          </a:p>
          <a:p>
            <a:pPr marL="285750" indent="-285750">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Find connected regions channel by channel using cv2.findContours</a:t>
            </a:r>
          </a:p>
          <a:p>
            <a:r>
              <a:rPr lang="en-US" altLang="zh-CN" sz="1800" dirty="0">
                <a:latin typeface="微软雅黑" panose="020B0503020204020204" pitchFamily="34" charset="-122"/>
                <a:ea typeface="微软雅黑" panose="020B0503020204020204" pitchFamily="34" charset="-122"/>
              </a:rPr>
              <a:t>    (PS: We exclude regions with contour points fewer than 45 to eliminate small area noise)</a:t>
            </a:r>
          </a:p>
          <a:p>
            <a:pPr marL="285750" indent="-285750">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Remap channel numbering to tooth numbering</a:t>
            </a:r>
          </a:p>
        </p:txBody>
      </p:sp>
    </p:spTree>
    <p:extLst>
      <p:ext uri="{BB962C8B-B14F-4D97-AF65-F5344CB8AC3E}">
        <p14:creationId xmlns:p14="http://schemas.microsoft.com/office/powerpoint/2010/main" val="2884102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Google Shape;90;p2" descr="A green and white fla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 name="图片 3">
            <a:extLst>
              <a:ext uri="{FF2B5EF4-FFF2-40B4-BE49-F238E27FC236}">
                <a16:creationId xmlns:a16="http://schemas.microsoft.com/office/drawing/2014/main" id="{4CEC7E45-825A-4CF1-B6F4-9F093EC0A47C}"/>
              </a:ext>
            </a:extLst>
          </p:cNvPr>
          <p:cNvPicPr>
            <a:picLocks noChangeAspect="1"/>
          </p:cNvPicPr>
          <p:nvPr/>
        </p:nvPicPr>
        <p:blipFill>
          <a:blip r:embed="rId4"/>
          <a:stretch>
            <a:fillRect/>
          </a:stretch>
        </p:blipFill>
        <p:spPr>
          <a:xfrm>
            <a:off x="9806660" y="111760"/>
            <a:ext cx="1219480" cy="1219132"/>
          </a:xfrm>
          <a:prstGeom prst="rect">
            <a:avLst/>
          </a:prstGeom>
        </p:spPr>
      </p:pic>
      <p:sp>
        <p:nvSpPr>
          <p:cNvPr id="7" name="矩形 6">
            <a:extLst>
              <a:ext uri="{FF2B5EF4-FFF2-40B4-BE49-F238E27FC236}">
                <a16:creationId xmlns:a16="http://schemas.microsoft.com/office/drawing/2014/main" id="{DDD08392-38FB-40F1-9F79-7DAA866AF25A}"/>
              </a:ext>
            </a:extLst>
          </p:cNvPr>
          <p:cNvSpPr/>
          <p:nvPr/>
        </p:nvSpPr>
        <p:spPr>
          <a:xfrm>
            <a:off x="226142" y="58995"/>
            <a:ext cx="8031680" cy="111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Implementation details</a:t>
            </a:r>
            <a:endPar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68F81A50-B23B-4317-B0D1-83AA9085F937}"/>
              </a:ext>
            </a:extLst>
          </p:cNvPr>
          <p:cNvPicPr>
            <a:picLocks noChangeAspect="1"/>
          </p:cNvPicPr>
          <p:nvPr/>
        </p:nvPicPr>
        <p:blipFill>
          <a:blip r:embed="rId5"/>
          <a:stretch>
            <a:fillRect/>
          </a:stretch>
        </p:blipFill>
        <p:spPr>
          <a:xfrm>
            <a:off x="423334" y="944553"/>
            <a:ext cx="5266267" cy="2390096"/>
          </a:xfrm>
          <a:prstGeom prst="rect">
            <a:avLst/>
          </a:prstGeom>
        </p:spPr>
      </p:pic>
      <p:pic>
        <p:nvPicPr>
          <p:cNvPr id="6" name="图片 5">
            <a:extLst>
              <a:ext uri="{FF2B5EF4-FFF2-40B4-BE49-F238E27FC236}">
                <a16:creationId xmlns:a16="http://schemas.microsoft.com/office/drawing/2014/main" id="{15DA7C9F-B03C-41AB-A8EF-43F0912A6516}"/>
              </a:ext>
            </a:extLst>
          </p:cNvPr>
          <p:cNvPicPr>
            <a:picLocks noChangeAspect="1"/>
          </p:cNvPicPr>
          <p:nvPr/>
        </p:nvPicPr>
        <p:blipFill>
          <a:blip r:embed="rId6"/>
          <a:stretch>
            <a:fillRect/>
          </a:stretch>
        </p:blipFill>
        <p:spPr>
          <a:xfrm>
            <a:off x="361245" y="3334649"/>
            <a:ext cx="5266267" cy="3039225"/>
          </a:xfrm>
          <a:prstGeom prst="rect">
            <a:avLst/>
          </a:prstGeom>
        </p:spPr>
      </p:pic>
      <p:pic>
        <p:nvPicPr>
          <p:cNvPr id="11" name="图片 10">
            <a:extLst>
              <a:ext uri="{FF2B5EF4-FFF2-40B4-BE49-F238E27FC236}">
                <a16:creationId xmlns:a16="http://schemas.microsoft.com/office/drawing/2014/main" id="{B11F0C2F-1D13-4880-ACFD-8A7E2B042CB4}"/>
              </a:ext>
            </a:extLst>
          </p:cNvPr>
          <p:cNvPicPr>
            <a:picLocks noChangeAspect="1"/>
          </p:cNvPicPr>
          <p:nvPr/>
        </p:nvPicPr>
        <p:blipFill>
          <a:blip r:embed="rId7"/>
          <a:stretch>
            <a:fillRect/>
          </a:stretch>
        </p:blipFill>
        <p:spPr>
          <a:xfrm>
            <a:off x="6716879" y="1383054"/>
            <a:ext cx="4305083" cy="2299946"/>
          </a:xfrm>
          <a:prstGeom prst="rect">
            <a:avLst/>
          </a:prstGeom>
        </p:spPr>
      </p:pic>
      <p:sp>
        <p:nvSpPr>
          <p:cNvPr id="9" name="文本框 8">
            <a:extLst>
              <a:ext uri="{FF2B5EF4-FFF2-40B4-BE49-F238E27FC236}">
                <a16:creationId xmlns:a16="http://schemas.microsoft.com/office/drawing/2014/main" id="{55540988-D8C7-4FB8-AB9C-45FAF8E63F8A}"/>
              </a:ext>
            </a:extLst>
          </p:cNvPr>
          <p:cNvSpPr txBox="1"/>
          <p:nvPr/>
        </p:nvSpPr>
        <p:spPr>
          <a:xfrm>
            <a:off x="49162" y="6537828"/>
            <a:ext cx="8013290" cy="338554"/>
          </a:xfrm>
          <a:prstGeom prst="rect">
            <a:avLst/>
          </a:prstGeom>
          <a:noFill/>
        </p:spPr>
        <p:txBody>
          <a:bodyPr wrap="square">
            <a:spAutoFit/>
          </a:bodyPr>
          <a:lstStyle/>
          <a:p>
            <a:r>
              <a:rPr lang="en-US" altLang="zh-CN" sz="1600" b="0" i="0" u="none" strike="noStrike" baseline="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For more details</a:t>
            </a:r>
            <a:r>
              <a:rPr lang="en-US" altLang="zh-CN"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b="0" i="0" u="sng" strike="noStrike" baseline="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https://github.com/Liaaaar/2024-MICCAI-STS-2D</a:t>
            </a:r>
            <a:endParaRPr lang="zh-CN" altLang="en-US" sz="1200" u="sng"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a:extLst>
              <a:ext uri="{FF2B5EF4-FFF2-40B4-BE49-F238E27FC236}">
                <a16:creationId xmlns:a16="http://schemas.microsoft.com/office/drawing/2014/main" id="{46C32943-B90A-4BDB-BA47-C6D9F56BC38A}"/>
              </a:ext>
            </a:extLst>
          </p:cNvPr>
          <p:cNvSpPr txBox="1"/>
          <p:nvPr/>
        </p:nvSpPr>
        <p:spPr>
          <a:xfrm>
            <a:off x="6167121" y="1122680"/>
            <a:ext cx="5801359" cy="338554"/>
          </a:xfrm>
          <a:prstGeom prst="rect">
            <a:avLst/>
          </a:prstGeom>
          <a:noFill/>
        </p:spPr>
        <p:txBody>
          <a:bodyPr wrap="square">
            <a:spAutoFit/>
          </a:bodyPr>
          <a:lstStyle/>
          <a:p>
            <a:pPr algn="ctr"/>
            <a:r>
              <a:rPr lang="en-US" altLang="zh-CN" sz="1600" dirty="0">
                <a:latin typeface="微软雅黑" panose="020B0503020204020204" pitchFamily="34" charset="-122"/>
                <a:ea typeface="微软雅黑" panose="020B0503020204020204" pitchFamily="34" charset="-122"/>
              </a:rPr>
              <a:t>Segmentation model: DeepLabv3+  Backbone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ResNet50</a:t>
            </a:r>
            <a:endParaRPr lang="en-US" altLang="zh-CN" sz="18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2F77A560-DA90-4CCB-928C-CB82E09CBD03}"/>
              </a:ext>
            </a:extLst>
          </p:cNvPr>
          <p:cNvSpPr txBox="1"/>
          <p:nvPr/>
        </p:nvSpPr>
        <p:spPr>
          <a:xfrm>
            <a:off x="6197600" y="3757712"/>
            <a:ext cx="5791200" cy="2831544"/>
          </a:xfrm>
          <a:prstGeom prst="rect">
            <a:avLst/>
          </a:prstGeom>
          <a:noFill/>
        </p:spPr>
        <p:txBody>
          <a:bodyPr wrap="square">
            <a:spAutoFit/>
          </a:bodyPr>
          <a:lstStyle/>
          <a:p>
            <a:r>
              <a:rPr lang="en-US" altLang="zh-CN" sz="1600" dirty="0">
                <a:latin typeface="微软雅黑" panose="020B0503020204020204" pitchFamily="34" charset="-122"/>
                <a:ea typeface="微软雅黑" panose="020B0503020204020204" pitchFamily="34" charset="-122"/>
              </a:rPr>
              <a:t>Data augmentation used include:</a:t>
            </a:r>
          </a:p>
          <a:p>
            <a:pPr marL="285750" indent="-285750">
              <a:buFont typeface="Wingdings" panose="05000000000000000000" pitchFamily="2" charset="2"/>
              <a:buChar char="Ø"/>
            </a:pPr>
            <a:r>
              <a:rPr lang="en-US" altLang="zh-CN" sz="1800" dirty="0">
                <a:latin typeface="SFRM1000"/>
              </a:rPr>
              <a:t>V</a:t>
            </a:r>
            <a:r>
              <a:rPr lang="en-US" altLang="zh-CN" sz="1800" b="0" i="0" u="none" strike="noStrike" baseline="0" dirty="0">
                <a:latin typeface="SFRM1000"/>
              </a:rPr>
              <a:t>ertical flipping</a:t>
            </a:r>
            <a:endParaRPr lang="en-US" altLang="zh-CN" sz="1600" b="0" i="0" u="none" strike="noStrike" baseline="0" dirty="0">
              <a:latin typeface="微软雅黑" panose="020B0503020204020204" pitchFamily="34" charset="-122"/>
              <a:ea typeface="微软雅黑" panose="020B0503020204020204" pitchFamily="34" charset="-122"/>
            </a:endParaRPr>
          </a:p>
          <a:p>
            <a:pPr marL="285750" indent="-285750" algn="l">
              <a:buFont typeface="Wingdings" panose="05000000000000000000" pitchFamily="2" charset="2"/>
              <a:buChar char="Ø"/>
            </a:pPr>
            <a:r>
              <a:rPr lang="en-US" altLang="zh-CN" sz="1800" dirty="0">
                <a:latin typeface="SFRM1000"/>
              </a:rPr>
              <a:t>R</a:t>
            </a:r>
            <a:r>
              <a:rPr lang="en-US" altLang="zh-CN" sz="1800" b="0" i="0" u="none" strike="noStrike" baseline="0" dirty="0">
                <a:latin typeface="SFRM1000"/>
              </a:rPr>
              <a:t>andom gamma adjustment</a:t>
            </a:r>
          </a:p>
          <a:p>
            <a:pPr marL="285750" indent="-285750" algn="l">
              <a:buFont typeface="Wingdings" panose="05000000000000000000" pitchFamily="2" charset="2"/>
              <a:buChar char="Ø"/>
            </a:pPr>
            <a:r>
              <a:rPr lang="en-US" altLang="zh-CN" sz="1800" dirty="0">
                <a:latin typeface="SFRM1000"/>
              </a:rPr>
              <a:t>B</a:t>
            </a:r>
            <a:r>
              <a:rPr lang="en-US" altLang="zh-CN" sz="1800" b="0" i="0" u="none" strike="noStrike" baseline="0" dirty="0">
                <a:latin typeface="SFRM1000"/>
              </a:rPr>
              <a:t>rightness and contrast enhancement</a:t>
            </a:r>
          </a:p>
          <a:p>
            <a:pPr marL="285750" indent="-285750" algn="l">
              <a:buFont typeface="Wingdings" panose="05000000000000000000" pitchFamily="2" charset="2"/>
              <a:buChar char="Ø"/>
            </a:pPr>
            <a:r>
              <a:rPr lang="en-US" altLang="zh-CN" sz="1800" dirty="0">
                <a:latin typeface="SFRM1000"/>
              </a:rPr>
              <a:t>B</a:t>
            </a:r>
            <a:r>
              <a:rPr lang="en-US" altLang="zh-CN" sz="1800" b="0" i="0" u="none" strike="noStrike" baseline="0" dirty="0">
                <a:latin typeface="SFRM1000"/>
              </a:rPr>
              <a:t>lurring</a:t>
            </a:r>
          </a:p>
          <a:p>
            <a:pPr marL="285750" indent="-285750" algn="l">
              <a:buFont typeface="Wingdings" panose="05000000000000000000" pitchFamily="2" charset="2"/>
              <a:buChar char="Ø"/>
            </a:pPr>
            <a:r>
              <a:rPr lang="en-US" altLang="zh-CN" sz="1800" dirty="0">
                <a:latin typeface="SFRM1000"/>
              </a:rPr>
              <a:t>O</a:t>
            </a:r>
            <a:r>
              <a:rPr lang="en-US" altLang="zh-CN" sz="1800" b="0" i="0" u="none" strike="noStrike" baseline="0" dirty="0">
                <a:latin typeface="SFRM1000"/>
              </a:rPr>
              <a:t>ptical distortion</a:t>
            </a:r>
          </a:p>
          <a:p>
            <a:pPr marL="285750" indent="-285750" algn="l">
              <a:buFont typeface="Wingdings" panose="05000000000000000000" pitchFamily="2" charset="2"/>
              <a:buChar char="Ø"/>
            </a:pPr>
            <a:r>
              <a:rPr lang="en-US" altLang="zh-CN" sz="1800" dirty="0">
                <a:latin typeface="SFRM1000"/>
              </a:rPr>
              <a:t>E</a:t>
            </a:r>
            <a:r>
              <a:rPr lang="en-US" altLang="zh-CN" sz="1800" b="0" i="0" u="none" strike="noStrike" baseline="0" dirty="0">
                <a:latin typeface="SFRM1000"/>
              </a:rPr>
              <a:t>lastic transformation</a:t>
            </a:r>
          </a:p>
          <a:p>
            <a:pPr marL="285750" indent="-285750" algn="l">
              <a:buFont typeface="Wingdings" panose="05000000000000000000" pitchFamily="2" charset="2"/>
              <a:buChar char="Ø"/>
            </a:pPr>
            <a:r>
              <a:rPr lang="en-US" altLang="zh-CN" sz="1800" dirty="0">
                <a:latin typeface="SFRM1000"/>
              </a:rPr>
              <a:t>G</a:t>
            </a:r>
            <a:r>
              <a:rPr lang="en-US" altLang="zh-CN" sz="1800" b="0" i="0" u="none" strike="noStrike" baseline="0" dirty="0">
                <a:latin typeface="SFRM1000"/>
              </a:rPr>
              <a:t>rid distortion</a:t>
            </a:r>
          </a:p>
          <a:p>
            <a:pPr marL="285750" indent="-285750" algn="l">
              <a:buFont typeface="Wingdings" panose="05000000000000000000" pitchFamily="2" charset="2"/>
              <a:buChar char="Ø"/>
            </a:pPr>
            <a:r>
              <a:rPr lang="en-US" altLang="zh-CN" sz="1800" dirty="0">
                <a:latin typeface="SFRM1000"/>
              </a:rPr>
              <a:t>M</a:t>
            </a:r>
            <a:r>
              <a:rPr lang="en-US" altLang="zh-CN" sz="1800" b="0" i="0" u="none" strike="noStrike" baseline="0" dirty="0">
                <a:latin typeface="SFRM1000"/>
              </a:rPr>
              <a:t>otion blur</a:t>
            </a:r>
          </a:p>
          <a:p>
            <a:pPr marL="285750" indent="-285750" algn="l">
              <a:buFont typeface="Wingdings" panose="05000000000000000000" pitchFamily="2" charset="2"/>
              <a:buChar char="Ø"/>
            </a:pPr>
            <a:r>
              <a:rPr lang="en-US" altLang="zh-CN" sz="1800" dirty="0">
                <a:latin typeface="SFRM1000"/>
              </a:rPr>
              <a:t>H</a:t>
            </a:r>
            <a:r>
              <a:rPr lang="en-US" altLang="zh-CN" sz="1800" b="0" i="0" u="none" strike="noStrike" baseline="0" dirty="0">
                <a:latin typeface="SFRM1000"/>
              </a:rPr>
              <a:t>ue saturation adjustments</a:t>
            </a:r>
            <a:r>
              <a:rPr lang="en-US" altLang="zh-CN" b="0" i="0" dirty="0">
                <a:solidFill>
                  <a:srgbClr val="F3F4F6"/>
                </a:solidFill>
                <a:effectLst/>
                <a:latin typeface="Helvetica" panose="020B0604020202020204" pitchFamily="34" charset="0"/>
              </a:rPr>
              <a:t>.</a:t>
            </a:r>
            <a:endParaRPr lang="zh-CN" altLang="en-US" dirty="0"/>
          </a:p>
        </p:txBody>
      </p:sp>
      <p:sp>
        <p:nvSpPr>
          <p:cNvPr id="16" name="文本框 15">
            <a:extLst>
              <a:ext uri="{FF2B5EF4-FFF2-40B4-BE49-F238E27FC236}">
                <a16:creationId xmlns:a16="http://schemas.microsoft.com/office/drawing/2014/main" id="{C8B4D4F5-87F0-4148-98D6-B7F1AED103A3}"/>
              </a:ext>
            </a:extLst>
          </p:cNvPr>
          <p:cNvSpPr txBox="1"/>
          <p:nvPr/>
        </p:nvSpPr>
        <p:spPr>
          <a:xfrm>
            <a:off x="5720080" y="2344502"/>
            <a:ext cx="2009244" cy="307777"/>
          </a:xfrm>
          <a:prstGeom prst="rect">
            <a:avLst/>
          </a:prstGeom>
          <a:noFill/>
        </p:spPr>
        <p:txBody>
          <a:bodyPr wrap="square">
            <a:spAutoFit/>
          </a:bodyPr>
          <a:lstStyle/>
          <a:p>
            <a:pPr algn="ctr"/>
            <a:r>
              <a:rPr lang="en-US" altLang="zh-CN" dirty="0">
                <a:solidFill>
                  <a:srgbClr val="2A2F45"/>
                </a:solidFill>
                <a:latin typeface="微软雅黑" panose="020B0503020204020204" pitchFamily="34" charset="-122"/>
                <a:ea typeface="微软雅黑" panose="020B0503020204020204" pitchFamily="34" charset="-122"/>
              </a:rPr>
              <a:t>3 × 320 × 640</a:t>
            </a:r>
            <a:endParaRPr lang="zh-CN" altLang="en-US" dirty="0">
              <a:solidFill>
                <a:srgbClr val="2A2F45"/>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C5DF3128-9D12-41C5-9739-60B49B7A2D1E}"/>
              </a:ext>
            </a:extLst>
          </p:cNvPr>
          <p:cNvSpPr txBox="1"/>
          <p:nvPr/>
        </p:nvSpPr>
        <p:spPr>
          <a:xfrm>
            <a:off x="10068560" y="2710262"/>
            <a:ext cx="2009244" cy="307777"/>
          </a:xfrm>
          <a:prstGeom prst="rect">
            <a:avLst/>
          </a:prstGeom>
          <a:noFill/>
        </p:spPr>
        <p:txBody>
          <a:bodyPr wrap="square">
            <a:spAutoFit/>
          </a:bodyPr>
          <a:lstStyle/>
          <a:p>
            <a:pPr algn="ctr"/>
            <a:r>
              <a:rPr lang="en-US" altLang="zh-CN" dirty="0">
                <a:solidFill>
                  <a:srgbClr val="2A2F45"/>
                </a:solidFill>
                <a:latin typeface="微软雅黑" panose="020B0503020204020204" pitchFamily="34" charset="-122"/>
                <a:ea typeface="微软雅黑" panose="020B0503020204020204" pitchFamily="34" charset="-122"/>
              </a:rPr>
              <a:t>52 × 320 × 640</a:t>
            </a:r>
            <a:endParaRPr lang="zh-CN" altLang="en-US" dirty="0">
              <a:solidFill>
                <a:srgbClr val="2A2F4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4026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Google Shape;90;p2" descr="A green and white fla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 name="图片 3">
            <a:extLst>
              <a:ext uri="{FF2B5EF4-FFF2-40B4-BE49-F238E27FC236}">
                <a16:creationId xmlns:a16="http://schemas.microsoft.com/office/drawing/2014/main" id="{4CEC7E45-825A-4CF1-B6F4-9F093EC0A47C}"/>
              </a:ext>
            </a:extLst>
          </p:cNvPr>
          <p:cNvPicPr>
            <a:picLocks noChangeAspect="1"/>
          </p:cNvPicPr>
          <p:nvPr/>
        </p:nvPicPr>
        <p:blipFill>
          <a:blip r:embed="rId4"/>
          <a:stretch>
            <a:fillRect/>
          </a:stretch>
        </p:blipFill>
        <p:spPr>
          <a:xfrm>
            <a:off x="9806660" y="111760"/>
            <a:ext cx="1219480" cy="1219132"/>
          </a:xfrm>
          <a:prstGeom prst="rect">
            <a:avLst/>
          </a:prstGeom>
        </p:spPr>
      </p:pic>
      <p:sp>
        <p:nvSpPr>
          <p:cNvPr id="7" name="矩形 6">
            <a:extLst>
              <a:ext uri="{FF2B5EF4-FFF2-40B4-BE49-F238E27FC236}">
                <a16:creationId xmlns:a16="http://schemas.microsoft.com/office/drawing/2014/main" id="{DDD08392-38FB-40F1-9F79-7DAA866AF25A}"/>
              </a:ext>
            </a:extLst>
          </p:cNvPr>
          <p:cNvSpPr/>
          <p:nvPr/>
        </p:nvSpPr>
        <p:spPr>
          <a:xfrm>
            <a:off x="226142" y="58995"/>
            <a:ext cx="8031680" cy="111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Loss function selection</a:t>
            </a:r>
            <a:endPar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01BFD512-2E95-40DD-8381-880A7169B887}"/>
              </a:ext>
            </a:extLst>
          </p:cNvPr>
          <p:cNvPicPr>
            <a:picLocks noChangeAspect="1"/>
          </p:cNvPicPr>
          <p:nvPr/>
        </p:nvPicPr>
        <p:blipFill>
          <a:blip r:embed="rId5"/>
          <a:stretch>
            <a:fillRect/>
          </a:stretch>
        </p:blipFill>
        <p:spPr>
          <a:xfrm>
            <a:off x="1364139" y="1461080"/>
            <a:ext cx="9463722" cy="3199411"/>
          </a:xfrm>
          <a:prstGeom prst="rect">
            <a:avLst/>
          </a:prstGeom>
        </p:spPr>
      </p:pic>
      <p:sp>
        <p:nvSpPr>
          <p:cNvPr id="8" name="文本框 7">
            <a:extLst>
              <a:ext uri="{FF2B5EF4-FFF2-40B4-BE49-F238E27FC236}">
                <a16:creationId xmlns:a16="http://schemas.microsoft.com/office/drawing/2014/main" id="{D62D41E0-AB12-4FCE-AB72-01A8C268F9C0}"/>
              </a:ext>
            </a:extLst>
          </p:cNvPr>
          <p:cNvSpPr txBox="1"/>
          <p:nvPr/>
        </p:nvSpPr>
        <p:spPr>
          <a:xfrm>
            <a:off x="567812" y="4895842"/>
            <a:ext cx="11056375" cy="369332"/>
          </a:xfrm>
          <a:prstGeom prst="rect">
            <a:avLst/>
          </a:prstGeom>
          <a:noFill/>
        </p:spPr>
        <p:txBody>
          <a:bodyPr wrap="square">
            <a:spAutoFit/>
          </a:bodyPr>
          <a:lstStyle/>
          <a:p>
            <a:pPr algn="ctr"/>
            <a:r>
              <a:rPr lang="en-US" altLang="zh-CN" sz="1800" dirty="0">
                <a:latin typeface="微软雅黑" panose="020B0503020204020204" pitchFamily="34" charset="-122"/>
                <a:ea typeface="微软雅黑" panose="020B0503020204020204" pitchFamily="34" charset="-122"/>
              </a:rPr>
              <a:t>We first experimented using only labeled data to determine the loss function during self-training</a:t>
            </a:r>
            <a:endParaRPr lang="zh-CN" altLang="en-US" sz="18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5F850331-142D-4192-BF5B-9BAA03C86542}"/>
              </a:ext>
            </a:extLst>
          </p:cNvPr>
          <p:cNvSpPr txBox="1"/>
          <p:nvPr/>
        </p:nvSpPr>
        <p:spPr>
          <a:xfrm>
            <a:off x="3048000" y="5509924"/>
            <a:ext cx="6096000" cy="369332"/>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0.2 </a:t>
            </a:r>
            <a:r>
              <a:rPr lang="en-US" altLang="zh-CN" sz="1800" dirty="0">
                <a:solidFill>
                  <a:srgbClr val="2A2F45"/>
                </a:solidFill>
                <a:latin typeface="微软雅黑" panose="020B0503020204020204" pitchFamily="34" charset="-122"/>
                <a:ea typeface="微软雅黑" panose="020B0503020204020204" pitchFamily="34" charset="-122"/>
              </a:rPr>
              <a:t>× </a:t>
            </a:r>
            <a:r>
              <a:rPr lang="en-US" altLang="zh-CN" sz="1800" dirty="0">
                <a:latin typeface="微软雅黑" panose="020B0503020204020204" pitchFamily="34" charset="-122"/>
                <a:ea typeface="微软雅黑" panose="020B0503020204020204" pitchFamily="34" charset="-122"/>
              </a:rPr>
              <a:t>dice loss + 0.8 </a:t>
            </a:r>
            <a:r>
              <a:rPr lang="en-US" altLang="zh-CN" sz="1800" dirty="0">
                <a:solidFill>
                  <a:srgbClr val="2A2F45"/>
                </a:solidFill>
                <a:latin typeface="微软雅黑" panose="020B0503020204020204" pitchFamily="34" charset="-122"/>
                <a:ea typeface="微软雅黑" panose="020B0503020204020204" pitchFamily="34" charset="-122"/>
              </a:rPr>
              <a:t>× </a:t>
            </a:r>
            <a:r>
              <a:rPr lang="en-US" altLang="zh-CN" sz="1800" dirty="0">
                <a:latin typeface="微软雅黑" panose="020B0503020204020204" pitchFamily="34" charset="-122"/>
                <a:ea typeface="微软雅黑" panose="020B0503020204020204" pitchFamily="34" charset="-122"/>
              </a:rPr>
              <a:t>BCE loss performs the best</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1083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Google Shape;90;p2" descr="A green and white fla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 name="图片 3">
            <a:extLst>
              <a:ext uri="{FF2B5EF4-FFF2-40B4-BE49-F238E27FC236}">
                <a16:creationId xmlns:a16="http://schemas.microsoft.com/office/drawing/2014/main" id="{4CEC7E45-825A-4CF1-B6F4-9F093EC0A47C}"/>
              </a:ext>
            </a:extLst>
          </p:cNvPr>
          <p:cNvPicPr>
            <a:picLocks noChangeAspect="1"/>
          </p:cNvPicPr>
          <p:nvPr/>
        </p:nvPicPr>
        <p:blipFill>
          <a:blip r:embed="rId4"/>
          <a:stretch>
            <a:fillRect/>
          </a:stretch>
        </p:blipFill>
        <p:spPr>
          <a:xfrm>
            <a:off x="9806660" y="111760"/>
            <a:ext cx="1219480" cy="1219132"/>
          </a:xfrm>
          <a:prstGeom prst="rect">
            <a:avLst/>
          </a:prstGeom>
        </p:spPr>
      </p:pic>
      <p:sp>
        <p:nvSpPr>
          <p:cNvPr id="7" name="矩形 6">
            <a:extLst>
              <a:ext uri="{FF2B5EF4-FFF2-40B4-BE49-F238E27FC236}">
                <a16:creationId xmlns:a16="http://schemas.microsoft.com/office/drawing/2014/main" id="{DDD08392-38FB-40F1-9F79-7DAA866AF25A}"/>
              </a:ext>
            </a:extLst>
          </p:cNvPr>
          <p:cNvSpPr/>
          <p:nvPr/>
        </p:nvSpPr>
        <p:spPr>
          <a:xfrm>
            <a:off x="226142" y="58995"/>
            <a:ext cx="8031680" cy="111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Quantitative results on validation set</a:t>
            </a:r>
            <a:endPar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A9080A1D-082F-42B7-B2A5-A4B33B4F4EB1}"/>
              </a:ext>
            </a:extLst>
          </p:cNvPr>
          <p:cNvPicPr>
            <a:picLocks noChangeAspect="1"/>
          </p:cNvPicPr>
          <p:nvPr/>
        </p:nvPicPr>
        <p:blipFill>
          <a:blip r:embed="rId5"/>
          <a:stretch>
            <a:fillRect/>
          </a:stretch>
        </p:blipFill>
        <p:spPr>
          <a:xfrm>
            <a:off x="1429159" y="1317512"/>
            <a:ext cx="9333681" cy="3883752"/>
          </a:xfrm>
          <a:prstGeom prst="rect">
            <a:avLst/>
          </a:prstGeom>
        </p:spPr>
      </p:pic>
      <p:sp>
        <p:nvSpPr>
          <p:cNvPr id="8" name="文本框 7">
            <a:extLst>
              <a:ext uri="{FF2B5EF4-FFF2-40B4-BE49-F238E27FC236}">
                <a16:creationId xmlns:a16="http://schemas.microsoft.com/office/drawing/2014/main" id="{A6920805-A9C7-4A58-925A-C653889DFF09}"/>
              </a:ext>
            </a:extLst>
          </p:cNvPr>
          <p:cNvSpPr txBox="1"/>
          <p:nvPr/>
        </p:nvSpPr>
        <p:spPr>
          <a:xfrm>
            <a:off x="73742" y="5367357"/>
            <a:ext cx="12044516" cy="923330"/>
          </a:xfrm>
          <a:prstGeom prst="rect">
            <a:avLst/>
          </a:prstGeom>
          <a:noFill/>
        </p:spPr>
        <p:txBody>
          <a:bodyPr wrap="square">
            <a:spAutoFit/>
          </a:bodyPr>
          <a:lstStyle/>
          <a:p>
            <a:pPr algn="ctr"/>
            <a:r>
              <a:rPr lang="en-US" altLang="zh-CN" sz="1800" dirty="0">
                <a:solidFill>
                  <a:srgbClr val="2A2F45"/>
                </a:solidFill>
                <a:latin typeface="微软雅黑" panose="020B0503020204020204" pitchFamily="34" charset="-122"/>
                <a:ea typeface="微软雅黑" panose="020B0503020204020204" pitchFamily="34" charset="-122"/>
              </a:rPr>
              <a:t>Our self-training pipeline leverages information from unlabeled data to improve the model performance</a:t>
            </a:r>
          </a:p>
          <a:p>
            <a:pPr algn="ctr"/>
            <a:endParaRPr lang="en-US" altLang="zh-CN" sz="1800" dirty="0">
              <a:solidFill>
                <a:srgbClr val="2A2F45"/>
              </a:solidFill>
              <a:latin typeface="微软雅黑" panose="020B0503020204020204" pitchFamily="34" charset="-122"/>
              <a:ea typeface="微软雅黑" panose="020B0503020204020204" pitchFamily="34" charset="-122"/>
            </a:endParaRPr>
          </a:p>
          <a:p>
            <a:pPr algn="ctr"/>
            <a:r>
              <a:rPr lang="en-US" altLang="zh-CN" sz="1800" dirty="0">
                <a:solidFill>
                  <a:srgbClr val="2A2F45"/>
                </a:solidFill>
                <a:latin typeface="微软雅黑" panose="020B0503020204020204" pitchFamily="34" charset="-122"/>
                <a:ea typeface="微软雅黑" panose="020B0503020204020204" pitchFamily="34" charset="-122"/>
              </a:rPr>
              <a:t>As the number of pseudo-labels iteration increases, the performance of the model can be further improved</a:t>
            </a:r>
            <a:endParaRPr lang="zh-CN" altLang="en-US" sz="1800" dirty="0">
              <a:solidFill>
                <a:srgbClr val="2A2F4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5350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Google Shape;90;p2" descr="A green and white fla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 name="图片 3">
            <a:extLst>
              <a:ext uri="{FF2B5EF4-FFF2-40B4-BE49-F238E27FC236}">
                <a16:creationId xmlns:a16="http://schemas.microsoft.com/office/drawing/2014/main" id="{4CEC7E45-825A-4CF1-B6F4-9F093EC0A47C}"/>
              </a:ext>
            </a:extLst>
          </p:cNvPr>
          <p:cNvPicPr>
            <a:picLocks noChangeAspect="1"/>
          </p:cNvPicPr>
          <p:nvPr/>
        </p:nvPicPr>
        <p:blipFill>
          <a:blip r:embed="rId4"/>
          <a:stretch>
            <a:fillRect/>
          </a:stretch>
        </p:blipFill>
        <p:spPr>
          <a:xfrm>
            <a:off x="9806660" y="111760"/>
            <a:ext cx="1219480" cy="1219132"/>
          </a:xfrm>
          <a:prstGeom prst="rect">
            <a:avLst/>
          </a:prstGeom>
        </p:spPr>
      </p:pic>
      <p:sp>
        <p:nvSpPr>
          <p:cNvPr id="7" name="矩形 6">
            <a:extLst>
              <a:ext uri="{FF2B5EF4-FFF2-40B4-BE49-F238E27FC236}">
                <a16:creationId xmlns:a16="http://schemas.microsoft.com/office/drawing/2014/main" id="{DDD08392-38FB-40F1-9F79-7DAA866AF25A}"/>
              </a:ext>
            </a:extLst>
          </p:cNvPr>
          <p:cNvSpPr/>
          <p:nvPr/>
        </p:nvSpPr>
        <p:spPr>
          <a:xfrm>
            <a:off x="226142" y="58995"/>
            <a:ext cx="8031680" cy="111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Qualitative results on validation set</a:t>
            </a:r>
            <a:endPar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7E575BDD-077A-40D4-AA24-3808FB02A869}"/>
              </a:ext>
            </a:extLst>
          </p:cNvPr>
          <p:cNvPicPr>
            <a:picLocks noChangeAspect="1"/>
          </p:cNvPicPr>
          <p:nvPr/>
        </p:nvPicPr>
        <p:blipFill>
          <a:blip r:embed="rId5"/>
          <a:stretch>
            <a:fillRect/>
          </a:stretch>
        </p:blipFill>
        <p:spPr>
          <a:xfrm>
            <a:off x="3113899" y="1297855"/>
            <a:ext cx="8540254" cy="5044925"/>
          </a:xfrm>
          <a:prstGeom prst="rect">
            <a:avLst/>
          </a:prstGeom>
        </p:spPr>
      </p:pic>
      <p:sp>
        <p:nvSpPr>
          <p:cNvPr id="5" name="左大括号 4">
            <a:extLst>
              <a:ext uri="{FF2B5EF4-FFF2-40B4-BE49-F238E27FC236}">
                <a16:creationId xmlns:a16="http://schemas.microsoft.com/office/drawing/2014/main" id="{69E53A09-4809-4917-8EFC-B2E0764528D8}"/>
              </a:ext>
            </a:extLst>
          </p:cNvPr>
          <p:cNvSpPr/>
          <p:nvPr/>
        </p:nvSpPr>
        <p:spPr>
          <a:xfrm>
            <a:off x="2635045" y="1445338"/>
            <a:ext cx="334297" cy="2032819"/>
          </a:xfrm>
          <a:prstGeom prst="leftBrace">
            <a:avLst>
              <a:gd name="adj1" fmla="val 49510"/>
              <a:gd name="adj2" fmla="val 4854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左大括号 7">
            <a:extLst>
              <a:ext uri="{FF2B5EF4-FFF2-40B4-BE49-F238E27FC236}">
                <a16:creationId xmlns:a16="http://schemas.microsoft.com/office/drawing/2014/main" id="{0AEEFB01-1ECC-40DF-9543-89005BA5AC06}"/>
              </a:ext>
            </a:extLst>
          </p:cNvPr>
          <p:cNvSpPr/>
          <p:nvPr/>
        </p:nvSpPr>
        <p:spPr>
          <a:xfrm>
            <a:off x="2620297" y="3898486"/>
            <a:ext cx="334297" cy="2032819"/>
          </a:xfrm>
          <a:prstGeom prst="leftBrace">
            <a:avLst>
              <a:gd name="adj1" fmla="val 49510"/>
              <a:gd name="adj2" fmla="val 4854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9996FD3-BA06-4BD2-84EF-E4D62C466A20}"/>
              </a:ext>
            </a:extLst>
          </p:cNvPr>
          <p:cNvSpPr txBox="1"/>
          <p:nvPr/>
        </p:nvSpPr>
        <p:spPr>
          <a:xfrm>
            <a:off x="219989" y="1301284"/>
            <a:ext cx="2188914" cy="1754326"/>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Easy cases</a:t>
            </a:r>
          </a:p>
          <a:p>
            <a:endParaRPr lang="en-US" altLang="zh-CN" sz="1800" b="0" i="0" u="none" strike="noStrike" baseline="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Straight teeth</a:t>
            </a:r>
          </a:p>
          <a:p>
            <a:pPr marL="285750" indent="-285750">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Many similar patterns in the training set</a:t>
            </a:r>
          </a:p>
        </p:txBody>
      </p:sp>
      <p:sp>
        <p:nvSpPr>
          <p:cNvPr id="11" name="文本框 10">
            <a:extLst>
              <a:ext uri="{FF2B5EF4-FFF2-40B4-BE49-F238E27FC236}">
                <a16:creationId xmlns:a16="http://schemas.microsoft.com/office/drawing/2014/main" id="{AA277AF7-D73E-4F1A-B280-6B41649B545C}"/>
              </a:ext>
            </a:extLst>
          </p:cNvPr>
          <p:cNvSpPr txBox="1"/>
          <p:nvPr/>
        </p:nvSpPr>
        <p:spPr>
          <a:xfrm>
            <a:off x="219989" y="3705273"/>
            <a:ext cx="2467905" cy="2031325"/>
          </a:xfrm>
          <a:prstGeom prst="rect">
            <a:avLst/>
          </a:prstGeom>
          <a:noFill/>
        </p:spPr>
        <p:txBody>
          <a:bodyPr wrap="square">
            <a:spAutoFit/>
          </a:bodyPr>
          <a:lstStyle/>
          <a:p>
            <a:r>
              <a:rPr lang="en-US" altLang="zh-CN" sz="1800" dirty="0">
                <a:latin typeface="微软雅黑" panose="020B0503020204020204" pitchFamily="34" charset="-122"/>
                <a:ea typeface="微软雅黑" panose="020B0503020204020204" pitchFamily="34" charset="-122"/>
              </a:rPr>
              <a:t>Hard cases</a:t>
            </a:r>
          </a:p>
          <a:p>
            <a:endParaRPr lang="en-US" altLang="zh-CN" sz="18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Misaligned teeth</a:t>
            </a:r>
          </a:p>
          <a:p>
            <a:pPr marL="285750" indent="-285750">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Few similar patterns in the training set</a:t>
            </a:r>
          </a:p>
          <a:p>
            <a:pPr marL="285750" indent="-285750">
              <a:buFont typeface="Wingdings" panose="05000000000000000000" pitchFamily="2" charset="2"/>
              <a:buChar char="Ø"/>
            </a:pPr>
            <a:endParaRPr lang="en-US" altLang="zh-CN"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0925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Google Shape;90;p2" descr="A green and white fla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 name="图片 3">
            <a:extLst>
              <a:ext uri="{FF2B5EF4-FFF2-40B4-BE49-F238E27FC236}">
                <a16:creationId xmlns:a16="http://schemas.microsoft.com/office/drawing/2014/main" id="{4CEC7E45-825A-4CF1-B6F4-9F093EC0A47C}"/>
              </a:ext>
            </a:extLst>
          </p:cNvPr>
          <p:cNvPicPr>
            <a:picLocks noChangeAspect="1"/>
          </p:cNvPicPr>
          <p:nvPr/>
        </p:nvPicPr>
        <p:blipFill>
          <a:blip r:embed="rId4"/>
          <a:stretch>
            <a:fillRect/>
          </a:stretch>
        </p:blipFill>
        <p:spPr>
          <a:xfrm>
            <a:off x="9806660" y="111760"/>
            <a:ext cx="1219480" cy="1219132"/>
          </a:xfrm>
          <a:prstGeom prst="rect">
            <a:avLst/>
          </a:prstGeom>
        </p:spPr>
      </p:pic>
      <p:sp>
        <p:nvSpPr>
          <p:cNvPr id="7" name="矩形 6">
            <a:extLst>
              <a:ext uri="{FF2B5EF4-FFF2-40B4-BE49-F238E27FC236}">
                <a16:creationId xmlns:a16="http://schemas.microsoft.com/office/drawing/2014/main" id="{DDD08392-38FB-40F1-9F79-7DAA866AF25A}"/>
              </a:ext>
            </a:extLst>
          </p:cNvPr>
          <p:cNvSpPr/>
          <p:nvPr/>
        </p:nvSpPr>
        <p:spPr>
          <a:xfrm>
            <a:off x="226142" y="58995"/>
            <a:ext cx="8031680" cy="111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Results on testing set &amp; Rank</a:t>
            </a:r>
            <a:endPar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a:extLst>
              <a:ext uri="{FF2B5EF4-FFF2-40B4-BE49-F238E27FC236}">
                <a16:creationId xmlns:a16="http://schemas.microsoft.com/office/drawing/2014/main" id="{232C4E47-169E-43C7-89D7-3AD9A033F092}"/>
              </a:ext>
            </a:extLst>
          </p:cNvPr>
          <p:cNvPicPr>
            <a:picLocks noChangeAspect="1"/>
          </p:cNvPicPr>
          <p:nvPr/>
        </p:nvPicPr>
        <p:blipFill>
          <a:blip r:embed="rId5">
            <a:clrChange>
              <a:clrFrom>
                <a:srgbClr val="F6F8FA"/>
              </a:clrFrom>
              <a:clrTo>
                <a:srgbClr val="F6F8FA">
                  <a:alpha val="0"/>
                </a:srgbClr>
              </a:clrTo>
            </a:clrChange>
          </a:blip>
          <a:stretch>
            <a:fillRect/>
          </a:stretch>
        </p:blipFill>
        <p:spPr>
          <a:xfrm>
            <a:off x="1816017" y="1138139"/>
            <a:ext cx="8559966" cy="4977526"/>
          </a:xfrm>
          <a:prstGeom prst="rect">
            <a:avLst/>
          </a:prstGeom>
        </p:spPr>
      </p:pic>
      <p:sp>
        <p:nvSpPr>
          <p:cNvPr id="3" name="矩形 2">
            <a:extLst>
              <a:ext uri="{FF2B5EF4-FFF2-40B4-BE49-F238E27FC236}">
                <a16:creationId xmlns:a16="http://schemas.microsoft.com/office/drawing/2014/main" id="{452433BB-C412-455E-A043-32308E71ED0A}"/>
              </a:ext>
            </a:extLst>
          </p:cNvPr>
          <p:cNvSpPr/>
          <p:nvPr/>
        </p:nvSpPr>
        <p:spPr>
          <a:xfrm>
            <a:off x="3795251" y="1524000"/>
            <a:ext cx="865239" cy="4601497"/>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68108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Google Shape;90;p2" descr="A green and white fla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 name="图片 3">
            <a:extLst>
              <a:ext uri="{FF2B5EF4-FFF2-40B4-BE49-F238E27FC236}">
                <a16:creationId xmlns:a16="http://schemas.microsoft.com/office/drawing/2014/main" id="{4CEC7E45-825A-4CF1-B6F4-9F093EC0A47C}"/>
              </a:ext>
            </a:extLst>
          </p:cNvPr>
          <p:cNvPicPr>
            <a:picLocks noChangeAspect="1"/>
          </p:cNvPicPr>
          <p:nvPr/>
        </p:nvPicPr>
        <p:blipFill>
          <a:blip r:embed="rId4"/>
          <a:stretch>
            <a:fillRect/>
          </a:stretch>
        </p:blipFill>
        <p:spPr>
          <a:xfrm>
            <a:off x="9806660" y="111760"/>
            <a:ext cx="1219480" cy="1219132"/>
          </a:xfrm>
          <a:prstGeom prst="rect">
            <a:avLst/>
          </a:prstGeom>
        </p:spPr>
      </p:pic>
      <p:sp>
        <p:nvSpPr>
          <p:cNvPr id="8" name="文本框 7">
            <a:extLst>
              <a:ext uri="{FF2B5EF4-FFF2-40B4-BE49-F238E27FC236}">
                <a16:creationId xmlns:a16="http://schemas.microsoft.com/office/drawing/2014/main" id="{88B66047-01C9-469A-957E-4661955FC4FB}"/>
              </a:ext>
            </a:extLst>
          </p:cNvPr>
          <p:cNvSpPr txBox="1"/>
          <p:nvPr/>
        </p:nvSpPr>
        <p:spPr>
          <a:xfrm>
            <a:off x="3047048" y="2737902"/>
            <a:ext cx="6097904" cy="523220"/>
          </a:xfrm>
          <a:prstGeom prst="rect">
            <a:avLst/>
          </a:prstGeom>
          <a:noFill/>
        </p:spPr>
        <p:txBody>
          <a:bodyPr wrap="square">
            <a:spAutoFit/>
          </a:bodyPr>
          <a:lstStyle/>
          <a:p>
            <a:pPr algn="ctr"/>
            <a:r>
              <a:rPr lang="en-US" altLang="zh-CN" sz="2800" dirty="0">
                <a:latin typeface="微软雅黑" panose="020B0503020204020204" pitchFamily="34" charset="-122"/>
                <a:ea typeface="微软雅黑" panose="020B0503020204020204" pitchFamily="34" charset="-122"/>
              </a:rPr>
              <a:t>Thanks for listening!</a:t>
            </a:r>
            <a:endParaRPr lang="zh-CN" altLang="en-US" sz="28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42FA47E5-ACF5-465F-AEF2-F6C262E926D6}"/>
              </a:ext>
            </a:extLst>
          </p:cNvPr>
          <p:cNvSpPr txBox="1"/>
          <p:nvPr/>
        </p:nvSpPr>
        <p:spPr>
          <a:xfrm>
            <a:off x="3048953" y="3275112"/>
            <a:ext cx="6097904" cy="307777"/>
          </a:xfrm>
          <a:prstGeom prst="rect">
            <a:avLst/>
          </a:prstGeom>
          <a:noFill/>
        </p:spPr>
        <p:txBody>
          <a:bodyPr wrap="square">
            <a:spAutoFit/>
          </a:bodyPr>
          <a:lstStyle/>
          <a:p>
            <a:pPr algn="ctr"/>
            <a:r>
              <a:rPr lang="en-US" altLang="zh-CN" sz="1400" b="0" i="0" u="sng" strike="noStrike" baseline="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https://github.com/Liaaaar/2024-MICCAI-STS-2D</a:t>
            </a:r>
            <a:endParaRPr lang="zh-CN" altLang="en-US" u="sng" dirty="0"/>
          </a:p>
        </p:txBody>
      </p:sp>
    </p:spTree>
    <p:extLst>
      <p:ext uri="{BB962C8B-B14F-4D97-AF65-F5344CB8AC3E}">
        <p14:creationId xmlns:p14="http://schemas.microsoft.com/office/powerpoint/2010/main" val="2969149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Google Shape;90;p2" descr="A green and white fla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 name="文本框 1">
            <a:extLst>
              <a:ext uri="{FF2B5EF4-FFF2-40B4-BE49-F238E27FC236}">
                <a16:creationId xmlns:a16="http://schemas.microsoft.com/office/drawing/2014/main" id="{56512AC6-4FAD-4F7A-BC24-DA3EDFFBE7F4}"/>
              </a:ext>
            </a:extLst>
          </p:cNvPr>
          <p:cNvSpPr txBox="1"/>
          <p:nvPr/>
        </p:nvSpPr>
        <p:spPr>
          <a:xfrm>
            <a:off x="211393" y="1802911"/>
            <a:ext cx="11769213" cy="1600438"/>
          </a:xfrm>
          <a:prstGeom prst="rect">
            <a:avLst/>
          </a:prstGeom>
          <a:noFill/>
        </p:spPr>
        <p:txBody>
          <a:bodyPr wrap="square" rtlCol="0">
            <a:spAutoFit/>
          </a:bodyPr>
          <a:lstStyle/>
          <a:p>
            <a:pPr algn="ctr">
              <a:lnSpc>
                <a:spcPct val="150000"/>
              </a:lnSpc>
            </a:pP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A Self-Training Pipeline for Semi-Supervised </a:t>
            </a:r>
          </a:p>
          <a:p>
            <a:pPr algn="ctr">
              <a:lnSpc>
                <a:spcPct val="150000"/>
              </a:lnSpc>
            </a:pP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rPr>
              <a:t>2D Teeth Instance Segmentation</a:t>
            </a:r>
          </a:p>
          <a:p>
            <a:endParaRPr lang="zh-CN" altLang="en-US" dirty="0"/>
          </a:p>
        </p:txBody>
      </p:sp>
      <p:pic>
        <p:nvPicPr>
          <p:cNvPr id="4" name="图片 3">
            <a:extLst>
              <a:ext uri="{FF2B5EF4-FFF2-40B4-BE49-F238E27FC236}">
                <a16:creationId xmlns:a16="http://schemas.microsoft.com/office/drawing/2014/main" id="{4CEC7E45-825A-4CF1-B6F4-9F093EC0A47C}"/>
              </a:ext>
            </a:extLst>
          </p:cNvPr>
          <p:cNvPicPr>
            <a:picLocks noChangeAspect="1"/>
          </p:cNvPicPr>
          <p:nvPr/>
        </p:nvPicPr>
        <p:blipFill>
          <a:blip r:embed="rId4"/>
          <a:stretch>
            <a:fillRect/>
          </a:stretch>
        </p:blipFill>
        <p:spPr>
          <a:xfrm>
            <a:off x="9806660" y="111760"/>
            <a:ext cx="1219480" cy="1219132"/>
          </a:xfrm>
          <a:prstGeom prst="rect">
            <a:avLst/>
          </a:prstGeom>
        </p:spPr>
      </p:pic>
      <p:sp>
        <p:nvSpPr>
          <p:cNvPr id="9" name="文本框 8">
            <a:extLst>
              <a:ext uri="{FF2B5EF4-FFF2-40B4-BE49-F238E27FC236}">
                <a16:creationId xmlns:a16="http://schemas.microsoft.com/office/drawing/2014/main" id="{7892B6DC-0C67-46BB-BA6E-841FF38EAD39}"/>
              </a:ext>
            </a:extLst>
          </p:cNvPr>
          <p:cNvSpPr txBox="1"/>
          <p:nvPr/>
        </p:nvSpPr>
        <p:spPr>
          <a:xfrm>
            <a:off x="211393" y="3839499"/>
            <a:ext cx="11769213" cy="2623219"/>
          </a:xfrm>
          <a:prstGeom prst="rect">
            <a:avLst/>
          </a:prstGeom>
          <a:noFill/>
        </p:spPr>
        <p:txBody>
          <a:bodyPr wrap="square" rtlCol="0">
            <a:spAutoFit/>
          </a:bodyPr>
          <a:lstStyle/>
          <a:p>
            <a:pPr algn="ctr">
              <a:lnSpc>
                <a:spcPct val="150000"/>
              </a:lnSpc>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Team: camerart2024</a:t>
            </a:r>
          </a:p>
          <a:p>
            <a:pPr algn="ctr">
              <a:lnSpc>
                <a:spcPct val="150000"/>
              </a:lnSpc>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Members: Kaiwen Fu, </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Chengyuan</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Chang, </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Qinjie</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Hu, </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Jiahui</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Chen</a:t>
            </a:r>
          </a:p>
          <a:p>
            <a:pPr algn="ctr">
              <a:lnSpc>
                <a:spcPct val="150000"/>
              </a:lnSpc>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Supervisor: Fei Qi</a:t>
            </a:r>
          </a:p>
          <a:p>
            <a:pPr algn="ctr">
              <a:lnSpc>
                <a:spcPct val="150000"/>
              </a:lnSpc>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Affiliation: </a:t>
            </a:r>
            <a:r>
              <a:rPr lang="en-US" altLang="zh-CN" sz="2000" dirty="0" err="1">
                <a:latin typeface="微软雅黑" panose="020B0503020204020204" pitchFamily="34" charset="-122"/>
                <a:ea typeface="微软雅黑" panose="020B0503020204020204" pitchFamily="34" charset="-122"/>
                <a:cs typeface="Times New Roman" panose="02020603050405020304" pitchFamily="18" charset="0"/>
              </a:rPr>
              <a:t>Xidian</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University</a:t>
            </a:r>
          </a:p>
          <a:p>
            <a:pPr algn="ctr">
              <a:lnSpc>
                <a:spcPct val="150000"/>
              </a:lnSpc>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2024/10/06</a:t>
            </a:r>
          </a:p>
          <a:p>
            <a:pPr algn="ctr">
              <a:lnSpc>
                <a:spcPct val="150000"/>
              </a:lnSpc>
            </a:pPr>
            <a:endParaRPr lang="zh-CN" altLang="en-US" sz="1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Google Shape;90;p2" descr="A green and white fla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 name="图片 3">
            <a:extLst>
              <a:ext uri="{FF2B5EF4-FFF2-40B4-BE49-F238E27FC236}">
                <a16:creationId xmlns:a16="http://schemas.microsoft.com/office/drawing/2014/main" id="{4CEC7E45-825A-4CF1-B6F4-9F093EC0A47C}"/>
              </a:ext>
            </a:extLst>
          </p:cNvPr>
          <p:cNvPicPr>
            <a:picLocks noChangeAspect="1"/>
          </p:cNvPicPr>
          <p:nvPr/>
        </p:nvPicPr>
        <p:blipFill>
          <a:blip r:embed="rId4"/>
          <a:stretch>
            <a:fillRect/>
          </a:stretch>
        </p:blipFill>
        <p:spPr>
          <a:xfrm>
            <a:off x="9806660" y="111760"/>
            <a:ext cx="1219480" cy="1219132"/>
          </a:xfrm>
          <a:prstGeom prst="rect">
            <a:avLst/>
          </a:prstGeom>
        </p:spPr>
      </p:pic>
      <p:sp>
        <p:nvSpPr>
          <p:cNvPr id="3" name="矩形 2">
            <a:extLst>
              <a:ext uri="{FF2B5EF4-FFF2-40B4-BE49-F238E27FC236}">
                <a16:creationId xmlns:a16="http://schemas.microsoft.com/office/drawing/2014/main" id="{D79E9B16-B21F-490E-A8F0-4F2FFBDC53F6}"/>
              </a:ext>
            </a:extLst>
          </p:cNvPr>
          <p:cNvSpPr/>
          <p:nvPr/>
        </p:nvSpPr>
        <p:spPr>
          <a:xfrm>
            <a:off x="226143" y="58995"/>
            <a:ext cx="3559276" cy="111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2800" b="1" i="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ackground</a:t>
            </a:r>
            <a:endPar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F93E93A8-F1EB-4D9C-9B8A-39586611A643}"/>
              </a:ext>
            </a:extLst>
          </p:cNvPr>
          <p:cNvPicPr>
            <a:picLocks noChangeAspect="1"/>
          </p:cNvPicPr>
          <p:nvPr/>
        </p:nvPicPr>
        <p:blipFill>
          <a:blip r:embed="rId5"/>
          <a:stretch>
            <a:fillRect/>
          </a:stretch>
        </p:blipFill>
        <p:spPr>
          <a:xfrm>
            <a:off x="1283109" y="1444387"/>
            <a:ext cx="9625781" cy="2838790"/>
          </a:xfrm>
          <a:prstGeom prst="rect">
            <a:avLst/>
          </a:prstGeom>
        </p:spPr>
      </p:pic>
      <p:sp>
        <p:nvSpPr>
          <p:cNvPr id="10" name="文本框 9">
            <a:extLst>
              <a:ext uri="{FF2B5EF4-FFF2-40B4-BE49-F238E27FC236}">
                <a16:creationId xmlns:a16="http://schemas.microsoft.com/office/drawing/2014/main" id="{BF2F1351-54DD-4F3D-8BAB-436A0EAEB300}"/>
              </a:ext>
            </a:extLst>
          </p:cNvPr>
          <p:cNvSpPr txBox="1"/>
          <p:nvPr/>
        </p:nvSpPr>
        <p:spPr>
          <a:xfrm>
            <a:off x="1376515" y="4532671"/>
            <a:ext cx="9444699" cy="1754326"/>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The 2D panoramic X-ray image is an efficient ways for dentists to determine invisible caries, impacted teeth and supernumerary teeth among children.</a:t>
            </a:r>
          </a:p>
          <a:p>
            <a:pPr marL="285750" indent="-285750">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Identifying teeth in panoramic X-ray images and manual annotation is time-consuming and labor-intensive, resulting in a limited availability of labeled data.</a:t>
            </a:r>
          </a:p>
          <a:p>
            <a:pPr marL="285750" indent="-285750">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Semi-supervised learning provides a potential alternative for exploring useful information from unlabeled samples.</a:t>
            </a:r>
            <a:endParaRPr lang="zh-CN" altLang="en-US" sz="18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321826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Google Shape;90;p2" descr="A green and white fla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 name="图片 3">
            <a:extLst>
              <a:ext uri="{FF2B5EF4-FFF2-40B4-BE49-F238E27FC236}">
                <a16:creationId xmlns:a16="http://schemas.microsoft.com/office/drawing/2014/main" id="{4CEC7E45-825A-4CF1-B6F4-9F093EC0A47C}"/>
              </a:ext>
            </a:extLst>
          </p:cNvPr>
          <p:cNvPicPr>
            <a:picLocks noChangeAspect="1"/>
          </p:cNvPicPr>
          <p:nvPr/>
        </p:nvPicPr>
        <p:blipFill>
          <a:blip r:embed="rId4"/>
          <a:stretch>
            <a:fillRect/>
          </a:stretch>
        </p:blipFill>
        <p:spPr>
          <a:xfrm>
            <a:off x="9806660" y="111760"/>
            <a:ext cx="1219480" cy="1219132"/>
          </a:xfrm>
          <a:prstGeom prst="rect">
            <a:avLst/>
          </a:prstGeom>
        </p:spPr>
      </p:pic>
      <p:sp>
        <p:nvSpPr>
          <p:cNvPr id="7" name="矩形 6">
            <a:extLst>
              <a:ext uri="{FF2B5EF4-FFF2-40B4-BE49-F238E27FC236}">
                <a16:creationId xmlns:a16="http://schemas.microsoft.com/office/drawing/2014/main" id="{DDD08392-38FB-40F1-9F79-7DAA866AF25A}"/>
              </a:ext>
            </a:extLst>
          </p:cNvPr>
          <p:cNvSpPr/>
          <p:nvPr/>
        </p:nvSpPr>
        <p:spPr>
          <a:xfrm>
            <a:off x="226143" y="58995"/>
            <a:ext cx="3559276" cy="111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Problem analysis</a:t>
            </a:r>
            <a:endPar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a:extLst>
              <a:ext uri="{FF2B5EF4-FFF2-40B4-BE49-F238E27FC236}">
                <a16:creationId xmlns:a16="http://schemas.microsoft.com/office/drawing/2014/main" id="{08B64A5D-F678-4955-A666-8199ABF5727D}"/>
              </a:ext>
            </a:extLst>
          </p:cNvPr>
          <p:cNvSpPr txBox="1"/>
          <p:nvPr/>
        </p:nvSpPr>
        <p:spPr>
          <a:xfrm>
            <a:off x="685010" y="1451131"/>
            <a:ext cx="9438968" cy="400110"/>
          </a:xfrm>
          <a:prstGeom prst="rect">
            <a:avLst/>
          </a:prstGeom>
          <a:noFill/>
        </p:spPr>
        <p:txBody>
          <a:bodyPr wrap="square" rtlCol="0">
            <a:spAutoFit/>
          </a:bodyPr>
          <a:lstStyle/>
          <a:p>
            <a:r>
              <a:rPr lang="en-US" altLang="zh-CN" sz="2000" b="0" i="0" dirty="0">
                <a:solidFill>
                  <a:srgbClr val="2A2F45"/>
                </a:solidFill>
                <a:effectLst/>
                <a:latin typeface="微软雅黑" panose="020B0503020204020204" pitchFamily="34" charset="-122"/>
                <a:ea typeface="微软雅黑" panose="020B0503020204020204" pitchFamily="34" charset="-122"/>
              </a:rPr>
              <a:t>The main challenges of the competition are as follows:</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6" name="组合 25">
            <a:extLst>
              <a:ext uri="{FF2B5EF4-FFF2-40B4-BE49-F238E27FC236}">
                <a16:creationId xmlns:a16="http://schemas.microsoft.com/office/drawing/2014/main" id="{D4F05A3C-CE96-483C-9FF2-43FEB87A4D56}"/>
              </a:ext>
            </a:extLst>
          </p:cNvPr>
          <p:cNvGrpSpPr/>
          <p:nvPr/>
        </p:nvGrpSpPr>
        <p:grpSpPr>
          <a:xfrm>
            <a:off x="571403" y="2361622"/>
            <a:ext cx="3322878" cy="3403670"/>
            <a:chOff x="571403" y="2361622"/>
            <a:chExt cx="3322878" cy="3403670"/>
          </a:xfrm>
        </p:grpSpPr>
        <p:sp>
          <p:nvSpPr>
            <p:cNvPr id="17" name="文本框 16">
              <a:extLst>
                <a:ext uri="{FF2B5EF4-FFF2-40B4-BE49-F238E27FC236}">
                  <a16:creationId xmlns:a16="http://schemas.microsoft.com/office/drawing/2014/main" id="{1A524C41-7C72-42CD-936C-FBA405D97AE8}"/>
                </a:ext>
              </a:extLst>
            </p:cNvPr>
            <p:cNvSpPr txBox="1"/>
            <p:nvPr/>
          </p:nvSpPr>
          <p:spPr>
            <a:xfrm>
              <a:off x="924181" y="5118961"/>
              <a:ext cx="2617323" cy="646331"/>
            </a:xfrm>
            <a:prstGeom prst="rect">
              <a:avLst/>
            </a:prstGeom>
            <a:noFill/>
          </p:spPr>
          <p:txBody>
            <a:bodyPr wrap="square" rtlCol="0">
              <a:spAutoFit/>
            </a:bodyPr>
            <a:lstStyle/>
            <a:p>
              <a:pPr algn="ctr"/>
              <a:r>
                <a:rPr lang="en-US" altLang="zh-CN" sz="1800" dirty="0">
                  <a:solidFill>
                    <a:srgbClr val="2A2F45"/>
                  </a:solidFill>
                  <a:latin typeface="微软雅黑" panose="020B0503020204020204" pitchFamily="34" charset="-122"/>
                  <a:ea typeface="微软雅黑" panose="020B0503020204020204" pitchFamily="34" charset="-122"/>
                  <a:cs typeface="Times New Roman" panose="02020603050405020304" pitchFamily="18" charset="0"/>
                </a:rPr>
                <a:t>Only 30 </a:t>
              </a:r>
              <a:r>
                <a:rPr lang="en-US" altLang="zh-CN" sz="1800" dirty="0" err="1">
                  <a:solidFill>
                    <a:srgbClr val="2A2F45"/>
                  </a:solidFill>
                  <a:latin typeface="微软雅黑" panose="020B0503020204020204" pitchFamily="34" charset="-122"/>
                  <a:ea typeface="微软雅黑" panose="020B0503020204020204" pitchFamily="34" charset="-122"/>
                  <a:cs typeface="Times New Roman" panose="02020603050405020304" pitchFamily="18" charset="0"/>
                </a:rPr>
                <a:t>labled</a:t>
              </a:r>
              <a:r>
                <a:rPr lang="en-US" altLang="zh-CN" sz="1800" dirty="0">
                  <a:solidFill>
                    <a:srgbClr val="2A2F45"/>
                  </a:solidFill>
                  <a:latin typeface="微软雅黑" panose="020B0503020204020204" pitchFamily="34" charset="-122"/>
                  <a:ea typeface="微软雅黑" panose="020B0503020204020204" pitchFamily="34" charset="-122"/>
                  <a:cs typeface="Times New Roman" panose="02020603050405020304" pitchFamily="18" charset="0"/>
                </a:rPr>
                <a:t> data are available</a:t>
              </a:r>
              <a:endParaRPr lang="zh-CN" altLang="en-US" sz="1800" dirty="0">
                <a:solidFill>
                  <a:srgbClr val="2A2F45"/>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0" name="组合 19">
              <a:extLst>
                <a:ext uri="{FF2B5EF4-FFF2-40B4-BE49-F238E27FC236}">
                  <a16:creationId xmlns:a16="http://schemas.microsoft.com/office/drawing/2014/main" id="{0290ACAC-1C06-41E5-827D-2BF09EF93D7F}"/>
                </a:ext>
              </a:extLst>
            </p:cNvPr>
            <p:cNvGrpSpPr/>
            <p:nvPr/>
          </p:nvGrpSpPr>
          <p:grpSpPr>
            <a:xfrm>
              <a:off x="571403" y="2361622"/>
              <a:ext cx="3322878" cy="2203975"/>
              <a:chOff x="571403" y="2209224"/>
              <a:chExt cx="3322878" cy="2203975"/>
            </a:xfrm>
          </p:grpSpPr>
          <p:grpSp>
            <p:nvGrpSpPr>
              <p:cNvPr id="2" name="组合 1">
                <a:extLst>
                  <a:ext uri="{FF2B5EF4-FFF2-40B4-BE49-F238E27FC236}">
                    <a16:creationId xmlns:a16="http://schemas.microsoft.com/office/drawing/2014/main" id="{D7007D7E-EB5B-45AD-AFDA-1BCBBB9AE077}"/>
                  </a:ext>
                </a:extLst>
              </p:cNvPr>
              <p:cNvGrpSpPr/>
              <p:nvPr/>
            </p:nvGrpSpPr>
            <p:grpSpPr>
              <a:xfrm>
                <a:off x="814758" y="3051931"/>
                <a:ext cx="2836168" cy="1361268"/>
                <a:chOff x="1322403" y="2913505"/>
                <a:chExt cx="2836168" cy="1361268"/>
              </a:xfrm>
            </p:grpSpPr>
            <p:sp>
              <p:nvSpPr>
                <p:cNvPr id="12" name="流程图: 磁盘 11">
                  <a:extLst>
                    <a:ext uri="{FF2B5EF4-FFF2-40B4-BE49-F238E27FC236}">
                      <a16:creationId xmlns:a16="http://schemas.microsoft.com/office/drawing/2014/main" id="{E57A85CA-5A55-4498-BD8C-B5C9A67E5085}"/>
                    </a:ext>
                  </a:extLst>
                </p:cNvPr>
                <p:cNvSpPr/>
                <p:nvPr/>
              </p:nvSpPr>
              <p:spPr>
                <a:xfrm>
                  <a:off x="1322403" y="2913505"/>
                  <a:ext cx="1276537" cy="839449"/>
                </a:xfrm>
                <a:prstGeom prst="flowChartMagneticDisk">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Unlabeled Data</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13" name="流程图: 磁盘 12">
                  <a:extLst>
                    <a:ext uri="{FF2B5EF4-FFF2-40B4-BE49-F238E27FC236}">
                      <a16:creationId xmlns:a16="http://schemas.microsoft.com/office/drawing/2014/main" id="{0B4535E5-959E-4F22-88C2-41B190FFD7B3}"/>
                    </a:ext>
                  </a:extLst>
                </p:cNvPr>
                <p:cNvSpPr/>
                <p:nvPr/>
              </p:nvSpPr>
              <p:spPr>
                <a:xfrm>
                  <a:off x="2882034" y="2913505"/>
                  <a:ext cx="1276537" cy="839449"/>
                </a:xfrm>
                <a:prstGeom prst="flowChartMagneticDisk">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Labeled </a:t>
                  </a:r>
                </a:p>
                <a:p>
                  <a:pPr algn="ctr"/>
                  <a:r>
                    <a:rPr lang="en-US" altLang="zh-CN" sz="1600" dirty="0">
                      <a:solidFill>
                        <a:schemeClr val="tx1"/>
                      </a:solidFill>
                      <a:latin typeface="Times New Roman" panose="02020603050405020304" pitchFamily="18" charset="0"/>
                      <a:cs typeface="Times New Roman" panose="02020603050405020304" pitchFamily="18" charset="0"/>
                    </a:rPr>
                    <a:t>Data</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E6DFB869-9977-454F-BE9D-C1B6780D3E65}"/>
                    </a:ext>
                  </a:extLst>
                </p:cNvPr>
                <p:cNvSpPr txBox="1"/>
                <p:nvPr/>
              </p:nvSpPr>
              <p:spPr>
                <a:xfrm>
                  <a:off x="3088182" y="3884328"/>
                  <a:ext cx="864241" cy="369332"/>
                </a:xfrm>
                <a:prstGeom prst="rect">
                  <a:avLst/>
                </a:prstGeom>
                <a:noFill/>
              </p:spPr>
              <p:txBody>
                <a:bodyPr wrap="square" rtlCol="0">
                  <a:spAutoFit/>
                </a:bodyPr>
                <a:lstStyle/>
                <a:p>
                  <a:pPr algn="ctr"/>
                  <a:r>
                    <a:rPr lang="en-US" altLang="zh-CN" sz="1800" dirty="0">
                      <a:solidFill>
                        <a:srgbClr val="2A2F45"/>
                      </a:solidFill>
                      <a:latin typeface="微软雅黑" panose="020B0503020204020204" pitchFamily="34" charset="-122"/>
                      <a:ea typeface="微软雅黑" panose="020B0503020204020204" pitchFamily="34" charset="-122"/>
                      <a:cs typeface="Times New Roman" panose="02020603050405020304" pitchFamily="18" charset="0"/>
                    </a:rPr>
                    <a:t>×30</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F91D9645-8369-44FD-B8D2-3CCC9EBC9C05}"/>
                    </a:ext>
                  </a:extLst>
                </p:cNvPr>
                <p:cNvSpPr txBox="1"/>
                <p:nvPr/>
              </p:nvSpPr>
              <p:spPr>
                <a:xfrm>
                  <a:off x="1406811" y="3905441"/>
                  <a:ext cx="1107720" cy="369332"/>
                </a:xfrm>
                <a:prstGeom prst="rect">
                  <a:avLst/>
                </a:prstGeom>
                <a:noFill/>
              </p:spPr>
              <p:txBody>
                <a:bodyPr wrap="square" rtlCol="0">
                  <a:spAutoFit/>
                </a:bodyPr>
                <a:lstStyle/>
                <a:p>
                  <a:pPr algn="ctr"/>
                  <a:r>
                    <a:rPr lang="en-US" altLang="zh-CN" sz="1800" dirty="0">
                      <a:solidFill>
                        <a:srgbClr val="2A2F45"/>
                      </a:solidFill>
                      <a:latin typeface="微软雅黑" panose="020B0503020204020204" pitchFamily="34" charset="-122"/>
                      <a:ea typeface="微软雅黑" panose="020B0503020204020204" pitchFamily="34" charset="-122"/>
                      <a:cs typeface="Times New Roman" panose="02020603050405020304" pitchFamily="18" charset="0"/>
                    </a:rPr>
                    <a:t>×2,350</a:t>
                  </a:r>
                  <a:endParaRPr lang="zh-CN" altLang="en-US" sz="1800" dirty="0">
                    <a:solidFill>
                      <a:srgbClr val="2A2F45"/>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 name="文本框 18">
                <a:extLst>
                  <a:ext uri="{FF2B5EF4-FFF2-40B4-BE49-F238E27FC236}">
                    <a16:creationId xmlns:a16="http://schemas.microsoft.com/office/drawing/2014/main" id="{18540E14-E46F-458D-B7ED-655934A1E971}"/>
                  </a:ext>
                </a:extLst>
              </p:cNvPr>
              <p:cNvSpPr txBox="1"/>
              <p:nvPr/>
            </p:nvSpPr>
            <p:spPr>
              <a:xfrm>
                <a:off x="571403" y="2209224"/>
                <a:ext cx="3322878" cy="369332"/>
              </a:xfrm>
              <a:prstGeom prst="rect">
                <a:avLst/>
              </a:prstGeom>
              <a:noFill/>
            </p:spPr>
            <p:txBody>
              <a:bodyPr wrap="square" rtlCol="0">
                <a:spAutoFit/>
              </a:bodyPr>
              <a:lstStyle/>
              <a:p>
                <a:pPr marL="285750" indent="-285750" algn="ctr">
                  <a:buFont typeface="Wingdings" panose="05000000000000000000" pitchFamily="2" charset="2"/>
                  <a:buChar char="Ø"/>
                </a:pPr>
                <a:r>
                  <a:rPr lang="en-US" altLang="zh-CN" sz="1800" b="0" i="0" dirty="0">
                    <a:solidFill>
                      <a:srgbClr val="2A2F45"/>
                    </a:solidFill>
                    <a:effectLst/>
                    <a:latin typeface="微软雅黑" panose="020B0503020204020204" pitchFamily="34" charset="-122"/>
                    <a:ea typeface="微软雅黑" panose="020B0503020204020204" pitchFamily="34" charset="-122"/>
                  </a:rPr>
                  <a:t>Very limited </a:t>
                </a:r>
                <a:r>
                  <a:rPr lang="en-US" altLang="zh-CN" sz="1800" b="0" i="0" dirty="0" err="1">
                    <a:solidFill>
                      <a:srgbClr val="2A2F45"/>
                    </a:solidFill>
                    <a:effectLst/>
                    <a:latin typeface="微软雅黑" panose="020B0503020204020204" pitchFamily="34" charset="-122"/>
                    <a:ea typeface="微软雅黑" panose="020B0503020204020204" pitchFamily="34" charset="-122"/>
                  </a:rPr>
                  <a:t>labled</a:t>
                </a:r>
                <a:r>
                  <a:rPr lang="en-US" altLang="zh-CN" sz="1800" b="0" i="0" dirty="0">
                    <a:solidFill>
                      <a:srgbClr val="2A2F45"/>
                    </a:solidFill>
                    <a:effectLst/>
                    <a:latin typeface="微软雅黑" panose="020B0503020204020204" pitchFamily="34" charset="-122"/>
                    <a:ea typeface="微软雅黑" panose="020B0503020204020204" pitchFamily="34" charset="-122"/>
                  </a:rPr>
                  <a:t> data</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25" name="组合 24">
            <a:extLst>
              <a:ext uri="{FF2B5EF4-FFF2-40B4-BE49-F238E27FC236}">
                <a16:creationId xmlns:a16="http://schemas.microsoft.com/office/drawing/2014/main" id="{F3BEA74D-6878-4AD6-B294-D7F0F6159D38}"/>
              </a:ext>
            </a:extLst>
          </p:cNvPr>
          <p:cNvGrpSpPr/>
          <p:nvPr/>
        </p:nvGrpSpPr>
        <p:grpSpPr>
          <a:xfrm>
            <a:off x="4273308" y="2361622"/>
            <a:ext cx="3645383" cy="3403670"/>
            <a:chOff x="4273308" y="2361622"/>
            <a:chExt cx="3645383" cy="3403670"/>
          </a:xfrm>
        </p:grpSpPr>
        <p:pic>
          <p:nvPicPr>
            <p:cNvPr id="5" name="图片 4">
              <a:extLst>
                <a:ext uri="{FF2B5EF4-FFF2-40B4-BE49-F238E27FC236}">
                  <a16:creationId xmlns:a16="http://schemas.microsoft.com/office/drawing/2014/main" id="{5D61CF29-472C-4851-A946-2DDD74124D45}"/>
                </a:ext>
              </a:extLst>
            </p:cNvPr>
            <p:cNvPicPr>
              <a:picLocks noChangeAspect="1"/>
            </p:cNvPicPr>
            <p:nvPr/>
          </p:nvPicPr>
          <p:blipFill>
            <a:blip r:embed="rId5"/>
            <a:stretch>
              <a:fillRect/>
            </a:stretch>
          </p:blipFill>
          <p:spPr>
            <a:xfrm>
              <a:off x="4776154" y="3088156"/>
              <a:ext cx="2639691" cy="1593615"/>
            </a:xfrm>
            <a:prstGeom prst="rect">
              <a:avLst/>
            </a:prstGeom>
          </p:spPr>
        </p:pic>
        <p:sp>
          <p:nvSpPr>
            <p:cNvPr id="21" name="文本框 20">
              <a:extLst>
                <a:ext uri="{FF2B5EF4-FFF2-40B4-BE49-F238E27FC236}">
                  <a16:creationId xmlns:a16="http://schemas.microsoft.com/office/drawing/2014/main" id="{1CBC98A4-C601-4C2C-84A3-2EADB2692C53}"/>
                </a:ext>
              </a:extLst>
            </p:cNvPr>
            <p:cNvSpPr txBox="1"/>
            <p:nvPr/>
          </p:nvSpPr>
          <p:spPr>
            <a:xfrm>
              <a:off x="4273308" y="2361622"/>
              <a:ext cx="3645383" cy="369332"/>
            </a:xfrm>
            <a:prstGeom prst="rect">
              <a:avLst/>
            </a:prstGeom>
            <a:noFill/>
          </p:spPr>
          <p:txBody>
            <a:bodyPr wrap="square">
              <a:spAutoFit/>
            </a:bodyPr>
            <a:lstStyle/>
            <a:p>
              <a:pPr marL="285750" indent="-285750" algn="ctr">
                <a:buFont typeface="Wingdings" panose="05000000000000000000" pitchFamily="2" charset="2"/>
                <a:buChar char="Ø"/>
              </a:pPr>
              <a:r>
                <a:rPr lang="en-US" altLang="zh-CN" sz="1800" dirty="0">
                  <a:solidFill>
                    <a:srgbClr val="2A2F45"/>
                  </a:solidFill>
                  <a:latin typeface="微软雅黑" panose="020B0503020204020204" pitchFamily="34" charset="-122"/>
                  <a:ea typeface="微软雅黑" panose="020B0503020204020204" pitchFamily="34" charset="-122"/>
                </a:rPr>
                <a:t>Excessive dental categories</a:t>
              </a:r>
              <a:endParaRPr lang="zh-CN" altLang="en-US" sz="1800" dirty="0">
                <a:solidFill>
                  <a:srgbClr val="2A2F45"/>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E49AEEFC-C5D6-40AB-B434-4CC2D0918E51}"/>
                </a:ext>
              </a:extLst>
            </p:cNvPr>
            <p:cNvSpPr txBox="1"/>
            <p:nvPr/>
          </p:nvSpPr>
          <p:spPr>
            <a:xfrm>
              <a:off x="4329818" y="5118961"/>
              <a:ext cx="3532364" cy="646331"/>
            </a:xfrm>
            <a:prstGeom prst="rect">
              <a:avLst/>
            </a:prstGeom>
            <a:noFill/>
          </p:spPr>
          <p:txBody>
            <a:bodyPr wrap="square" rtlCol="0">
              <a:spAutoFit/>
            </a:bodyPr>
            <a:lstStyle/>
            <a:p>
              <a:pPr algn="ctr"/>
              <a:r>
                <a:rPr lang="en-US" altLang="zh-CN" sz="1800" dirty="0">
                  <a:solidFill>
                    <a:srgbClr val="2A2F45"/>
                  </a:solidFill>
                  <a:latin typeface="微软雅黑" panose="020B0503020204020204" pitchFamily="34" charset="-122"/>
                  <a:ea typeface="微软雅黑" panose="020B0503020204020204" pitchFamily="34" charset="-122"/>
                </a:rPr>
                <a:t>32 permanent teeth and 20 deciduous teeth</a:t>
              </a:r>
              <a:endParaRPr lang="zh-CN" altLang="en-US" sz="1800" dirty="0">
                <a:solidFill>
                  <a:srgbClr val="2A2F45"/>
                </a:solidFill>
                <a:latin typeface="微软雅黑" panose="020B0503020204020204" pitchFamily="34" charset="-122"/>
                <a:ea typeface="微软雅黑" panose="020B0503020204020204" pitchFamily="34" charset="-122"/>
              </a:endParaRPr>
            </a:p>
          </p:txBody>
        </p:sp>
      </p:grpSp>
      <p:pic>
        <p:nvPicPr>
          <p:cNvPr id="24" name="图片 23">
            <a:extLst>
              <a:ext uri="{FF2B5EF4-FFF2-40B4-BE49-F238E27FC236}">
                <a16:creationId xmlns:a16="http://schemas.microsoft.com/office/drawing/2014/main" id="{6470F0AB-5CD1-4C35-AF4F-A20C1DD0972F}"/>
              </a:ext>
            </a:extLst>
          </p:cNvPr>
          <p:cNvPicPr>
            <a:picLocks noChangeAspect="1"/>
          </p:cNvPicPr>
          <p:nvPr/>
        </p:nvPicPr>
        <p:blipFill>
          <a:blip r:embed="rId6"/>
          <a:stretch>
            <a:fillRect/>
          </a:stretch>
        </p:blipFill>
        <p:spPr>
          <a:xfrm>
            <a:off x="8478408" y="3088156"/>
            <a:ext cx="2448735" cy="1602575"/>
          </a:xfrm>
          <a:prstGeom prst="rect">
            <a:avLst/>
          </a:prstGeom>
        </p:spPr>
      </p:pic>
      <p:sp>
        <p:nvSpPr>
          <p:cNvPr id="28" name="文本框 27">
            <a:extLst>
              <a:ext uri="{FF2B5EF4-FFF2-40B4-BE49-F238E27FC236}">
                <a16:creationId xmlns:a16="http://schemas.microsoft.com/office/drawing/2014/main" id="{C06363C3-1A3A-4545-A668-2402A91AD4EA}"/>
              </a:ext>
            </a:extLst>
          </p:cNvPr>
          <p:cNvSpPr txBox="1"/>
          <p:nvPr/>
        </p:nvSpPr>
        <p:spPr>
          <a:xfrm>
            <a:off x="7880084" y="2361201"/>
            <a:ext cx="3645383" cy="369332"/>
          </a:xfrm>
          <a:prstGeom prst="rect">
            <a:avLst/>
          </a:prstGeom>
          <a:noFill/>
        </p:spPr>
        <p:txBody>
          <a:bodyPr wrap="square">
            <a:spAutoFit/>
          </a:bodyPr>
          <a:lstStyle/>
          <a:p>
            <a:pPr marL="285750" indent="-285750" algn="ctr">
              <a:buFont typeface="Wingdings" panose="05000000000000000000" pitchFamily="2" charset="2"/>
              <a:buChar char="Ø"/>
            </a:pPr>
            <a:r>
              <a:rPr lang="en-US" altLang="zh-CN" sz="1800" dirty="0">
                <a:solidFill>
                  <a:srgbClr val="2A2F45"/>
                </a:solidFill>
                <a:latin typeface="微软雅黑" panose="020B0503020204020204" pitchFamily="34" charset="-122"/>
                <a:ea typeface="微软雅黑" panose="020B0503020204020204" pitchFamily="34" charset="-122"/>
              </a:rPr>
              <a:t>Overlapping area</a:t>
            </a:r>
            <a:endParaRPr lang="zh-CN" altLang="en-US" sz="1800" dirty="0">
              <a:solidFill>
                <a:srgbClr val="2A2F45"/>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090343E2-D278-4A90-948D-B559EBD036A7}"/>
              </a:ext>
            </a:extLst>
          </p:cNvPr>
          <p:cNvSpPr txBox="1"/>
          <p:nvPr/>
        </p:nvSpPr>
        <p:spPr>
          <a:xfrm>
            <a:off x="8508187" y="5115121"/>
            <a:ext cx="2596946" cy="646331"/>
          </a:xfrm>
          <a:prstGeom prst="rect">
            <a:avLst/>
          </a:prstGeom>
          <a:noFill/>
        </p:spPr>
        <p:txBody>
          <a:bodyPr wrap="square">
            <a:spAutoFit/>
          </a:bodyPr>
          <a:lstStyle/>
          <a:p>
            <a:pPr algn="ctr"/>
            <a:r>
              <a:rPr lang="en-US" altLang="zh-CN" sz="1800" dirty="0">
                <a:solidFill>
                  <a:srgbClr val="2A2F45"/>
                </a:solidFill>
                <a:latin typeface="微软雅黑" panose="020B0503020204020204" pitchFamily="34" charset="-122"/>
                <a:ea typeface="微软雅黑" panose="020B0503020204020204" pitchFamily="34" charset="-122"/>
              </a:rPr>
              <a:t>Many teeth overlap each other</a:t>
            </a:r>
            <a:endParaRPr lang="zh-CN" altLang="en-US" sz="1800" dirty="0">
              <a:solidFill>
                <a:srgbClr val="2A2F4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4026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Google Shape;90;p2" descr="A green and white fla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 name="图片 3">
            <a:extLst>
              <a:ext uri="{FF2B5EF4-FFF2-40B4-BE49-F238E27FC236}">
                <a16:creationId xmlns:a16="http://schemas.microsoft.com/office/drawing/2014/main" id="{4CEC7E45-825A-4CF1-B6F4-9F093EC0A47C}"/>
              </a:ext>
            </a:extLst>
          </p:cNvPr>
          <p:cNvPicPr>
            <a:picLocks noChangeAspect="1"/>
          </p:cNvPicPr>
          <p:nvPr/>
        </p:nvPicPr>
        <p:blipFill>
          <a:blip r:embed="rId4"/>
          <a:stretch>
            <a:fillRect/>
          </a:stretch>
        </p:blipFill>
        <p:spPr>
          <a:xfrm>
            <a:off x="9806660" y="111760"/>
            <a:ext cx="1219480" cy="1219132"/>
          </a:xfrm>
          <a:prstGeom prst="rect">
            <a:avLst/>
          </a:prstGeom>
        </p:spPr>
      </p:pic>
      <p:sp>
        <p:nvSpPr>
          <p:cNvPr id="7" name="矩形 6">
            <a:extLst>
              <a:ext uri="{FF2B5EF4-FFF2-40B4-BE49-F238E27FC236}">
                <a16:creationId xmlns:a16="http://schemas.microsoft.com/office/drawing/2014/main" id="{DDD08392-38FB-40F1-9F79-7DAA866AF25A}"/>
              </a:ext>
            </a:extLst>
          </p:cNvPr>
          <p:cNvSpPr/>
          <p:nvPr/>
        </p:nvSpPr>
        <p:spPr>
          <a:xfrm>
            <a:off x="226142" y="58995"/>
            <a:ext cx="4300701" cy="111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Self-Training pipeline</a:t>
            </a:r>
            <a:endPar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81DDE5FE-9E11-46A3-823C-13354791AE28}"/>
              </a:ext>
            </a:extLst>
          </p:cNvPr>
          <p:cNvPicPr>
            <a:picLocks noChangeAspect="1"/>
          </p:cNvPicPr>
          <p:nvPr/>
        </p:nvPicPr>
        <p:blipFill>
          <a:blip r:embed="rId5"/>
          <a:stretch>
            <a:fillRect/>
          </a:stretch>
        </p:blipFill>
        <p:spPr>
          <a:xfrm>
            <a:off x="1454446" y="1170040"/>
            <a:ext cx="9283107" cy="5204349"/>
          </a:xfrm>
          <a:prstGeom prst="rect">
            <a:avLst/>
          </a:prstGeom>
        </p:spPr>
      </p:pic>
    </p:spTree>
    <p:extLst>
      <p:ext uri="{BB962C8B-B14F-4D97-AF65-F5344CB8AC3E}">
        <p14:creationId xmlns:p14="http://schemas.microsoft.com/office/powerpoint/2010/main" val="2012341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Google Shape;90;p2" descr="A green and white fla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 name="图片 3">
            <a:extLst>
              <a:ext uri="{FF2B5EF4-FFF2-40B4-BE49-F238E27FC236}">
                <a16:creationId xmlns:a16="http://schemas.microsoft.com/office/drawing/2014/main" id="{4CEC7E45-825A-4CF1-B6F4-9F093EC0A47C}"/>
              </a:ext>
            </a:extLst>
          </p:cNvPr>
          <p:cNvPicPr>
            <a:picLocks noChangeAspect="1"/>
          </p:cNvPicPr>
          <p:nvPr/>
        </p:nvPicPr>
        <p:blipFill>
          <a:blip r:embed="rId4"/>
          <a:stretch>
            <a:fillRect/>
          </a:stretch>
        </p:blipFill>
        <p:spPr>
          <a:xfrm>
            <a:off x="9806660" y="111760"/>
            <a:ext cx="1219480" cy="1219132"/>
          </a:xfrm>
          <a:prstGeom prst="rect">
            <a:avLst/>
          </a:prstGeom>
        </p:spPr>
      </p:pic>
      <p:sp>
        <p:nvSpPr>
          <p:cNvPr id="7" name="矩形 6">
            <a:extLst>
              <a:ext uri="{FF2B5EF4-FFF2-40B4-BE49-F238E27FC236}">
                <a16:creationId xmlns:a16="http://schemas.microsoft.com/office/drawing/2014/main" id="{DDD08392-38FB-40F1-9F79-7DAA866AF25A}"/>
              </a:ext>
            </a:extLst>
          </p:cNvPr>
          <p:cNvSpPr/>
          <p:nvPr/>
        </p:nvSpPr>
        <p:spPr>
          <a:xfrm>
            <a:off x="226143" y="58995"/>
            <a:ext cx="3559276" cy="111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Preprocessing</a:t>
            </a:r>
            <a:endPar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7">
            <a:extLst>
              <a:ext uri="{FF2B5EF4-FFF2-40B4-BE49-F238E27FC236}">
                <a16:creationId xmlns:a16="http://schemas.microsoft.com/office/drawing/2014/main" id="{5B5CCA19-28C5-4C06-8DEB-4254DBAAA29A}"/>
              </a:ext>
            </a:extLst>
          </p:cNvPr>
          <p:cNvSpPr txBox="1"/>
          <p:nvPr/>
        </p:nvSpPr>
        <p:spPr>
          <a:xfrm>
            <a:off x="982133" y="1534787"/>
            <a:ext cx="4146319" cy="400110"/>
          </a:xfrm>
          <a:prstGeom prst="rect">
            <a:avLst/>
          </a:prstGeom>
          <a:noFill/>
        </p:spPr>
        <p:txBody>
          <a:bodyPr wrap="square" rtlCol="0">
            <a:spAutoFit/>
          </a:bodyPr>
          <a:lstStyle/>
          <a:p>
            <a:pPr marL="342900" indent="-342900" algn="ctr">
              <a:buFont typeface="Wingdings" panose="05000000000000000000" pitchFamily="2" charset="2"/>
              <a:buChar char="Ø"/>
            </a:pPr>
            <a:r>
              <a:rPr lang="en-US" altLang="zh-CN" sz="2000" b="0" i="0" dirty="0">
                <a:solidFill>
                  <a:srgbClr val="2A2F45"/>
                </a:solidFill>
                <a:effectLst/>
                <a:latin typeface="微软雅黑" panose="020B0503020204020204" pitchFamily="34" charset="-122"/>
                <a:ea typeface="微软雅黑" panose="020B0503020204020204" pitchFamily="34" charset="-122"/>
              </a:rPr>
              <a:t>Label format conversion</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id="{D2C18879-3C5E-41AA-B5F6-8606D37DE2D1}"/>
              </a:ext>
            </a:extLst>
          </p:cNvPr>
          <p:cNvPicPr>
            <a:picLocks noChangeAspect="1"/>
          </p:cNvPicPr>
          <p:nvPr/>
        </p:nvPicPr>
        <p:blipFill>
          <a:blip r:embed="rId5"/>
          <a:stretch>
            <a:fillRect/>
          </a:stretch>
        </p:blipFill>
        <p:spPr>
          <a:xfrm>
            <a:off x="858103" y="2821773"/>
            <a:ext cx="1787373" cy="1214453"/>
          </a:xfrm>
          <a:prstGeom prst="rect">
            <a:avLst/>
          </a:prstGeom>
        </p:spPr>
      </p:pic>
      <p:sp>
        <p:nvSpPr>
          <p:cNvPr id="12" name="箭头: 右 11">
            <a:extLst>
              <a:ext uri="{FF2B5EF4-FFF2-40B4-BE49-F238E27FC236}">
                <a16:creationId xmlns:a16="http://schemas.microsoft.com/office/drawing/2014/main" id="{DFC21A9C-3357-4A1F-9E5B-DB4412BD4E39}"/>
              </a:ext>
            </a:extLst>
          </p:cNvPr>
          <p:cNvSpPr/>
          <p:nvPr/>
        </p:nvSpPr>
        <p:spPr>
          <a:xfrm>
            <a:off x="2759254" y="3335517"/>
            <a:ext cx="462845" cy="19175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8FF277F-3FC0-4CF8-9727-442285EF4902}"/>
              </a:ext>
            </a:extLst>
          </p:cNvPr>
          <p:cNvSpPr txBox="1"/>
          <p:nvPr/>
        </p:nvSpPr>
        <p:spPr>
          <a:xfrm>
            <a:off x="1315304" y="4395156"/>
            <a:ext cx="981986" cy="369332"/>
          </a:xfrm>
          <a:prstGeom prst="rect">
            <a:avLst/>
          </a:prstGeom>
          <a:noFill/>
        </p:spPr>
        <p:txBody>
          <a:bodyPr wrap="square" rtlCol="0">
            <a:spAutoFit/>
          </a:bodyPr>
          <a:lstStyle/>
          <a:p>
            <a:pPr algn="ctr"/>
            <a:r>
              <a:rPr lang="en-US" altLang="zh-CN" sz="1800" dirty="0">
                <a:solidFill>
                  <a:srgbClr val="2A2F45"/>
                </a:solidFill>
                <a:latin typeface="微软雅黑" panose="020B0503020204020204" pitchFamily="34" charset="-122"/>
                <a:ea typeface="微软雅黑" panose="020B0503020204020204" pitchFamily="34" charset="-122"/>
              </a:rPr>
              <a:t>JSON</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2E99EFFF-66F8-4782-AF30-E2662F4D1488}"/>
              </a:ext>
            </a:extLst>
          </p:cNvPr>
          <p:cNvSpPr txBox="1"/>
          <p:nvPr/>
        </p:nvSpPr>
        <p:spPr>
          <a:xfrm>
            <a:off x="3352592" y="4395156"/>
            <a:ext cx="2508711" cy="369332"/>
          </a:xfrm>
          <a:prstGeom prst="rect">
            <a:avLst/>
          </a:prstGeom>
          <a:noFill/>
        </p:spPr>
        <p:txBody>
          <a:bodyPr wrap="square" rtlCol="0">
            <a:spAutoFit/>
          </a:bodyPr>
          <a:lstStyle/>
          <a:p>
            <a:pPr algn="ctr"/>
            <a:r>
              <a:rPr lang="en-US" altLang="zh-CN" sz="1800" dirty="0" err="1">
                <a:solidFill>
                  <a:srgbClr val="2A2F45"/>
                </a:solidFill>
                <a:latin typeface="微软雅黑" panose="020B0503020204020204" pitchFamily="34" charset="-122"/>
                <a:ea typeface="微软雅黑" panose="020B0503020204020204" pitchFamily="34" charset="-122"/>
                <a:cs typeface="Times New Roman" panose="02020603050405020304" pitchFamily="18" charset="0"/>
              </a:rPr>
              <a:t>Ndarray</a:t>
            </a:r>
            <a:r>
              <a:rPr lang="en-US" altLang="zh-CN" sz="1800" dirty="0">
                <a:solidFill>
                  <a:srgbClr val="2A2F45"/>
                </a:solidFill>
                <a:latin typeface="微软雅黑" panose="020B0503020204020204" pitchFamily="34" charset="-122"/>
                <a:ea typeface="微软雅黑" panose="020B0503020204020204" pitchFamily="34" charset="-122"/>
                <a:cs typeface="Times New Roman" panose="02020603050405020304" pitchFamily="18" charset="0"/>
              </a:rPr>
              <a:t>(52</a:t>
            </a:r>
            <a:r>
              <a:rPr lang="en-US" altLang="zh-CN" sz="1800" dirty="0">
                <a:solidFill>
                  <a:srgbClr val="2A2F45"/>
                </a:solidFill>
                <a:latin typeface="微软雅黑" panose="020B0503020204020204" pitchFamily="34" charset="-122"/>
                <a:ea typeface="微软雅黑" panose="020B0503020204020204" pitchFamily="34" charset="-122"/>
              </a:rPr>
              <a:t> × </a:t>
            </a:r>
            <a:r>
              <a:rPr lang="en-US" altLang="zh-CN" sz="1800" dirty="0">
                <a:solidFill>
                  <a:srgbClr val="2A2F45"/>
                </a:solidFill>
                <a:latin typeface="微软雅黑" panose="020B0503020204020204" pitchFamily="34" charset="-122"/>
                <a:ea typeface="微软雅黑" panose="020B0503020204020204" pitchFamily="34" charset="-122"/>
                <a:cs typeface="Times New Roman" panose="02020603050405020304" pitchFamily="18" charset="0"/>
              </a:rPr>
              <a:t>H</a:t>
            </a:r>
            <a:r>
              <a:rPr lang="en-US" altLang="zh-CN" sz="1800" dirty="0">
                <a:solidFill>
                  <a:srgbClr val="2A2F45"/>
                </a:solidFill>
                <a:latin typeface="微软雅黑" panose="020B0503020204020204" pitchFamily="34" charset="-122"/>
                <a:ea typeface="微软雅黑" panose="020B0503020204020204" pitchFamily="34" charset="-122"/>
              </a:rPr>
              <a:t> × </a:t>
            </a:r>
            <a:r>
              <a:rPr lang="en-US" altLang="zh-CN" sz="1800" dirty="0">
                <a:solidFill>
                  <a:srgbClr val="2A2F45"/>
                </a:solidFill>
                <a:latin typeface="微软雅黑" panose="020B0503020204020204" pitchFamily="34" charset="-122"/>
                <a:ea typeface="微软雅黑" panose="020B0503020204020204" pitchFamily="34" charset="-122"/>
                <a:cs typeface="Times New Roman" panose="02020603050405020304" pitchFamily="18" charset="0"/>
              </a:rPr>
              <a:t>W)</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3" name="组合 12">
            <a:extLst>
              <a:ext uri="{FF2B5EF4-FFF2-40B4-BE49-F238E27FC236}">
                <a16:creationId xmlns:a16="http://schemas.microsoft.com/office/drawing/2014/main" id="{B78C933A-8034-44F0-B682-94EFB0BE00E9}"/>
              </a:ext>
            </a:extLst>
          </p:cNvPr>
          <p:cNvGrpSpPr/>
          <p:nvPr/>
        </p:nvGrpSpPr>
        <p:grpSpPr>
          <a:xfrm>
            <a:off x="3344604" y="2762581"/>
            <a:ext cx="2524686" cy="1475020"/>
            <a:chOff x="3343397" y="2762581"/>
            <a:chExt cx="2524686" cy="1475020"/>
          </a:xfrm>
        </p:grpSpPr>
        <p:pic>
          <p:nvPicPr>
            <p:cNvPr id="3" name="图片 2">
              <a:extLst>
                <a:ext uri="{FF2B5EF4-FFF2-40B4-BE49-F238E27FC236}">
                  <a16:creationId xmlns:a16="http://schemas.microsoft.com/office/drawing/2014/main" id="{478620B2-4008-4048-8ACE-66DF7776A838}"/>
                </a:ext>
              </a:extLst>
            </p:cNvPr>
            <p:cNvPicPr>
              <a:picLocks noChangeAspect="1"/>
            </p:cNvPicPr>
            <p:nvPr/>
          </p:nvPicPr>
          <p:blipFill>
            <a:blip r:embed="rId6"/>
            <a:stretch>
              <a:fillRect/>
            </a:stretch>
          </p:blipFill>
          <p:spPr>
            <a:xfrm>
              <a:off x="3343397" y="2762581"/>
              <a:ext cx="2161822" cy="1085440"/>
            </a:xfrm>
            <a:prstGeom prst="rect">
              <a:avLst/>
            </a:prstGeom>
          </p:spPr>
        </p:pic>
        <p:pic>
          <p:nvPicPr>
            <p:cNvPr id="16" name="图片 15">
              <a:extLst>
                <a:ext uri="{FF2B5EF4-FFF2-40B4-BE49-F238E27FC236}">
                  <a16:creationId xmlns:a16="http://schemas.microsoft.com/office/drawing/2014/main" id="{F82BE442-7D8A-43E2-9D70-F5C15C54C00E}"/>
                </a:ext>
              </a:extLst>
            </p:cNvPr>
            <p:cNvPicPr>
              <a:picLocks noChangeAspect="1"/>
            </p:cNvPicPr>
            <p:nvPr/>
          </p:nvPicPr>
          <p:blipFill>
            <a:blip r:embed="rId6"/>
            <a:stretch>
              <a:fillRect/>
            </a:stretch>
          </p:blipFill>
          <p:spPr>
            <a:xfrm>
              <a:off x="3434113" y="2859976"/>
              <a:ext cx="2161822" cy="1085440"/>
            </a:xfrm>
            <a:prstGeom prst="rect">
              <a:avLst/>
            </a:prstGeom>
          </p:spPr>
        </p:pic>
        <p:pic>
          <p:nvPicPr>
            <p:cNvPr id="17" name="图片 16">
              <a:extLst>
                <a:ext uri="{FF2B5EF4-FFF2-40B4-BE49-F238E27FC236}">
                  <a16:creationId xmlns:a16="http://schemas.microsoft.com/office/drawing/2014/main" id="{5509F051-B03B-4688-ABD5-2DDE01B1BCBF}"/>
                </a:ext>
              </a:extLst>
            </p:cNvPr>
            <p:cNvPicPr>
              <a:picLocks noChangeAspect="1"/>
            </p:cNvPicPr>
            <p:nvPr/>
          </p:nvPicPr>
          <p:blipFill>
            <a:blip r:embed="rId6"/>
            <a:stretch>
              <a:fillRect/>
            </a:stretch>
          </p:blipFill>
          <p:spPr>
            <a:xfrm>
              <a:off x="3524829" y="2957371"/>
              <a:ext cx="2161822" cy="1085440"/>
            </a:xfrm>
            <a:prstGeom prst="rect">
              <a:avLst/>
            </a:prstGeom>
          </p:spPr>
        </p:pic>
        <p:pic>
          <p:nvPicPr>
            <p:cNvPr id="18" name="图片 17">
              <a:extLst>
                <a:ext uri="{FF2B5EF4-FFF2-40B4-BE49-F238E27FC236}">
                  <a16:creationId xmlns:a16="http://schemas.microsoft.com/office/drawing/2014/main" id="{A7030145-A581-467F-8EA9-5AF2D4BBA4D5}"/>
                </a:ext>
              </a:extLst>
            </p:cNvPr>
            <p:cNvPicPr>
              <a:picLocks noChangeAspect="1"/>
            </p:cNvPicPr>
            <p:nvPr/>
          </p:nvPicPr>
          <p:blipFill>
            <a:blip r:embed="rId6"/>
            <a:stretch>
              <a:fillRect/>
            </a:stretch>
          </p:blipFill>
          <p:spPr>
            <a:xfrm>
              <a:off x="3615545" y="3054766"/>
              <a:ext cx="2161822" cy="1085440"/>
            </a:xfrm>
            <a:prstGeom prst="rect">
              <a:avLst/>
            </a:prstGeom>
          </p:spPr>
        </p:pic>
        <p:pic>
          <p:nvPicPr>
            <p:cNvPr id="19" name="图片 18">
              <a:extLst>
                <a:ext uri="{FF2B5EF4-FFF2-40B4-BE49-F238E27FC236}">
                  <a16:creationId xmlns:a16="http://schemas.microsoft.com/office/drawing/2014/main" id="{C137DE85-7C85-4F56-A83F-579EA98F9E37}"/>
                </a:ext>
              </a:extLst>
            </p:cNvPr>
            <p:cNvPicPr>
              <a:picLocks noChangeAspect="1"/>
            </p:cNvPicPr>
            <p:nvPr/>
          </p:nvPicPr>
          <p:blipFill>
            <a:blip r:embed="rId6"/>
            <a:stretch>
              <a:fillRect/>
            </a:stretch>
          </p:blipFill>
          <p:spPr>
            <a:xfrm>
              <a:off x="3706261" y="3152161"/>
              <a:ext cx="2161822" cy="1085440"/>
            </a:xfrm>
            <a:prstGeom prst="rect">
              <a:avLst/>
            </a:prstGeom>
          </p:spPr>
        </p:pic>
      </p:grpSp>
      <p:sp>
        <p:nvSpPr>
          <p:cNvPr id="22" name="文本框 21">
            <a:extLst>
              <a:ext uri="{FF2B5EF4-FFF2-40B4-BE49-F238E27FC236}">
                <a16:creationId xmlns:a16="http://schemas.microsoft.com/office/drawing/2014/main" id="{CF1844E9-DB2C-48B4-8DD0-440665A260AC}"/>
              </a:ext>
            </a:extLst>
          </p:cNvPr>
          <p:cNvSpPr txBox="1"/>
          <p:nvPr/>
        </p:nvSpPr>
        <p:spPr>
          <a:xfrm>
            <a:off x="858103" y="5116848"/>
            <a:ext cx="5009980" cy="646331"/>
          </a:xfrm>
          <a:prstGeom prst="rect">
            <a:avLst/>
          </a:prstGeom>
          <a:noFill/>
        </p:spPr>
        <p:txBody>
          <a:bodyPr wrap="square">
            <a:spAutoFit/>
          </a:bodyPr>
          <a:lstStyle/>
          <a:p>
            <a:pPr algn="ctr"/>
            <a:r>
              <a:rPr lang="en-US" altLang="zh-CN" sz="1800" dirty="0">
                <a:solidFill>
                  <a:srgbClr val="2A2F45"/>
                </a:solidFill>
                <a:latin typeface="微软雅黑" panose="020B0503020204020204" pitchFamily="34" charset="-122"/>
                <a:ea typeface="微软雅黑" panose="020B0503020204020204" pitchFamily="34" charset="-122"/>
              </a:rPr>
              <a:t>Convert JSON to </a:t>
            </a:r>
            <a:r>
              <a:rPr lang="en-US" altLang="zh-CN" sz="1800" dirty="0" err="1">
                <a:solidFill>
                  <a:srgbClr val="2A2F45"/>
                </a:solidFill>
                <a:latin typeface="微软雅黑" panose="020B0503020204020204" pitchFamily="34" charset="-122"/>
                <a:ea typeface="微软雅黑" panose="020B0503020204020204" pitchFamily="34" charset="-122"/>
              </a:rPr>
              <a:t>Ndarray</a:t>
            </a:r>
            <a:r>
              <a:rPr lang="en-US" altLang="zh-CN" sz="1800" dirty="0">
                <a:solidFill>
                  <a:srgbClr val="2A2F45"/>
                </a:solidFill>
                <a:latin typeface="微软雅黑" panose="020B0503020204020204" pitchFamily="34" charset="-122"/>
                <a:ea typeface="微软雅黑" panose="020B0503020204020204" pitchFamily="34" charset="-122"/>
              </a:rPr>
              <a:t> mask, where each channel represents a specific type of tooth</a:t>
            </a:r>
            <a:endParaRPr lang="zh-CN" altLang="en-US" sz="1800" dirty="0">
              <a:solidFill>
                <a:srgbClr val="2A2F45"/>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7B5AB55D-5CDE-41A0-8B2C-FD7D5EBEC3D3}"/>
              </a:ext>
            </a:extLst>
          </p:cNvPr>
          <p:cNvSpPr txBox="1"/>
          <p:nvPr/>
        </p:nvSpPr>
        <p:spPr>
          <a:xfrm>
            <a:off x="7063550" y="1534787"/>
            <a:ext cx="3901101" cy="400110"/>
          </a:xfrm>
          <a:prstGeom prst="rect">
            <a:avLst/>
          </a:prstGeom>
          <a:noFill/>
        </p:spPr>
        <p:txBody>
          <a:bodyPr wrap="square" rtlCol="0">
            <a:spAutoFit/>
          </a:bodyPr>
          <a:lstStyle/>
          <a:p>
            <a:pPr marL="342900" indent="-342900" algn="ctr">
              <a:buFont typeface="Wingdings" panose="05000000000000000000" pitchFamily="2" charset="2"/>
              <a:buChar char="Ø"/>
            </a:pPr>
            <a:r>
              <a:rPr lang="en-US" altLang="zh-CN" sz="2000" b="0" i="0" dirty="0">
                <a:solidFill>
                  <a:srgbClr val="2A2F45"/>
                </a:solidFill>
                <a:effectLst/>
                <a:latin typeface="微软雅黑" panose="020B0503020204020204" pitchFamily="34" charset="-122"/>
                <a:ea typeface="微软雅黑" panose="020B0503020204020204" pitchFamily="34" charset="-122"/>
              </a:rPr>
              <a:t>Resize</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文本框 25">
            <a:extLst>
              <a:ext uri="{FF2B5EF4-FFF2-40B4-BE49-F238E27FC236}">
                <a16:creationId xmlns:a16="http://schemas.microsoft.com/office/drawing/2014/main" id="{C0328075-6E1B-42A2-9272-581DA410160D}"/>
              </a:ext>
            </a:extLst>
          </p:cNvPr>
          <p:cNvSpPr txBox="1"/>
          <p:nvPr/>
        </p:nvSpPr>
        <p:spPr>
          <a:xfrm>
            <a:off x="6880579" y="4978348"/>
            <a:ext cx="4724400" cy="923330"/>
          </a:xfrm>
          <a:prstGeom prst="rect">
            <a:avLst/>
          </a:prstGeom>
          <a:noFill/>
        </p:spPr>
        <p:txBody>
          <a:bodyPr wrap="square">
            <a:spAutoFit/>
          </a:bodyPr>
          <a:lstStyle/>
          <a:p>
            <a:pPr algn="ctr"/>
            <a:r>
              <a:rPr lang="en-US" altLang="zh-CN" sz="1800" dirty="0">
                <a:solidFill>
                  <a:srgbClr val="2A2F45"/>
                </a:solidFill>
                <a:latin typeface="微软雅黑" panose="020B0503020204020204" pitchFamily="34" charset="-122"/>
                <a:ea typeface="微软雅黑" panose="020B0503020204020204" pitchFamily="34" charset="-122"/>
              </a:rPr>
              <a:t>Resize both the image and mask to 320x640 to reduce computational load and facilitate subsequent processing</a:t>
            </a:r>
            <a:endParaRPr lang="zh-CN" altLang="en-US" sz="1800" dirty="0">
              <a:solidFill>
                <a:srgbClr val="2A2F45"/>
              </a:solidFill>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469A3DCE-6A7B-470C-BDFE-DE933D43AE29}"/>
              </a:ext>
            </a:extLst>
          </p:cNvPr>
          <p:cNvPicPr>
            <a:picLocks noChangeAspect="1"/>
          </p:cNvPicPr>
          <p:nvPr/>
        </p:nvPicPr>
        <p:blipFill>
          <a:blip r:embed="rId7"/>
          <a:stretch>
            <a:fillRect/>
          </a:stretch>
        </p:blipFill>
        <p:spPr>
          <a:xfrm>
            <a:off x="6819340" y="2258523"/>
            <a:ext cx="1541401" cy="872506"/>
          </a:xfrm>
          <a:prstGeom prst="rect">
            <a:avLst/>
          </a:prstGeom>
        </p:spPr>
      </p:pic>
      <p:pic>
        <p:nvPicPr>
          <p:cNvPr id="29" name="图片 28">
            <a:extLst>
              <a:ext uri="{FF2B5EF4-FFF2-40B4-BE49-F238E27FC236}">
                <a16:creationId xmlns:a16="http://schemas.microsoft.com/office/drawing/2014/main" id="{1C4B8D50-5FAB-4948-A0EE-8524046E5109}"/>
              </a:ext>
            </a:extLst>
          </p:cNvPr>
          <p:cNvPicPr>
            <a:picLocks noChangeAspect="1"/>
          </p:cNvPicPr>
          <p:nvPr/>
        </p:nvPicPr>
        <p:blipFill>
          <a:blip r:embed="rId8"/>
          <a:stretch>
            <a:fillRect/>
          </a:stretch>
        </p:blipFill>
        <p:spPr>
          <a:xfrm>
            <a:off x="6702124" y="3610543"/>
            <a:ext cx="1775832" cy="836417"/>
          </a:xfrm>
          <a:prstGeom prst="rect">
            <a:avLst/>
          </a:prstGeom>
        </p:spPr>
      </p:pic>
      <p:sp>
        <p:nvSpPr>
          <p:cNvPr id="32" name="文本框 31">
            <a:extLst>
              <a:ext uri="{FF2B5EF4-FFF2-40B4-BE49-F238E27FC236}">
                <a16:creationId xmlns:a16="http://schemas.microsoft.com/office/drawing/2014/main" id="{B6575103-A642-41A0-BE87-6F03818C8BFB}"/>
              </a:ext>
            </a:extLst>
          </p:cNvPr>
          <p:cNvSpPr txBox="1"/>
          <p:nvPr/>
        </p:nvSpPr>
        <p:spPr>
          <a:xfrm>
            <a:off x="6771596" y="3118068"/>
            <a:ext cx="1636889" cy="369332"/>
          </a:xfrm>
          <a:prstGeom prst="rect">
            <a:avLst/>
          </a:prstGeom>
          <a:noFill/>
        </p:spPr>
        <p:txBody>
          <a:bodyPr wrap="square">
            <a:spAutoFit/>
          </a:bodyPr>
          <a:lstStyle/>
          <a:p>
            <a:pPr algn="ctr"/>
            <a:r>
              <a:rPr lang="en-US" altLang="zh-CN" sz="1800" dirty="0">
                <a:solidFill>
                  <a:srgbClr val="2A2F45"/>
                </a:solidFill>
                <a:latin typeface="微软雅黑" panose="020B0503020204020204" pitchFamily="34" charset="-122"/>
                <a:ea typeface="微软雅黑" panose="020B0503020204020204" pitchFamily="34" charset="-122"/>
              </a:rPr>
              <a:t>1127 × 1991</a:t>
            </a:r>
            <a:endParaRPr lang="zh-CN" altLang="en-US" sz="1800" dirty="0">
              <a:solidFill>
                <a:srgbClr val="2A2F45"/>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39B57870-E215-4F81-ACD3-248CD7E9F71D}"/>
              </a:ext>
            </a:extLst>
          </p:cNvPr>
          <p:cNvSpPr txBox="1"/>
          <p:nvPr/>
        </p:nvSpPr>
        <p:spPr>
          <a:xfrm>
            <a:off x="6771596" y="4456592"/>
            <a:ext cx="1636889" cy="369332"/>
          </a:xfrm>
          <a:prstGeom prst="rect">
            <a:avLst/>
          </a:prstGeom>
          <a:noFill/>
        </p:spPr>
        <p:txBody>
          <a:bodyPr wrap="square">
            <a:spAutoFit/>
          </a:bodyPr>
          <a:lstStyle/>
          <a:p>
            <a:pPr algn="ctr"/>
            <a:r>
              <a:rPr lang="en-US" altLang="zh-CN" sz="1800" dirty="0">
                <a:solidFill>
                  <a:srgbClr val="2A2F45"/>
                </a:solidFill>
                <a:latin typeface="微软雅黑" panose="020B0503020204020204" pitchFamily="34" charset="-122"/>
                <a:ea typeface="微软雅黑" panose="020B0503020204020204" pitchFamily="34" charset="-122"/>
              </a:rPr>
              <a:t>942 × 2000</a:t>
            </a:r>
            <a:endParaRPr lang="zh-CN" altLang="en-US" sz="1800" dirty="0">
              <a:solidFill>
                <a:srgbClr val="2A2F45"/>
              </a:solidFill>
              <a:latin typeface="微软雅黑" panose="020B0503020204020204" pitchFamily="34" charset="-122"/>
              <a:ea typeface="微软雅黑" panose="020B0503020204020204" pitchFamily="34" charset="-122"/>
            </a:endParaRPr>
          </a:p>
        </p:txBody>
      </p:sp>
      <p:sp>
        <p:nvSpPr>
          <p:cNvPr id="35" name="箭头: 右 34">
            <a:extLst>
              <a:ext uri="{FF2B5EF4-FFF2-40B4-BE49-F238E27FC236}">
                <a16:creationId xmlns:a16="http://schemas.microsoft.com/office/drawing/2014/main" id="{BFD3CD81-FF07-4071-807F-C57CF6F0380E}"/>
              </a:ext>
            </a:extLst>
          </p:cNvPr>
          <p:cNvSpPr/>
          <p:nvPr/>
        </p:nvSpPr>
        <p:spPr>
          <a:xfrm>
            <a:off x="8812079" y="3335518"/>
            <a:ext cx="951444" cy="2155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8B3DBAAB-9737-490B-A9F0-A84A5B8831EF}"/>
              </a:ext>
            </a:extLst>
          </p:cNvPr>
          <p:cNvSpPr txBox="1"/>
          <p:nvPr/>
        </p:nvSpPr>
        <p:spPr>
          <a:xfrm>
            <a:off x="8812079" y="2933402"/>
            <a:ext cx="951444" cy="369332"/>
          </a:xfrm>
          <a:prstGeom prst="rect">
            <a:avLst/>
          </a:prstGeom>
          <a:noFill/>
        </p:spPr>
        <p:txBody>
          <a:bodyPr wrap="square">
            <a:spAutoFit/>
          </a:bodyPr>
          <a:lstStyle/>
          <a:p>
            <a:pPr algn="ctr"/>
            <a:r>
              <a:rPr lang="en-US" altLang="zh-CN" sz="1800" dirty="0">
                <a:solidFill>
                  <a:srgbClr val="2A2F45"/>
                </a:solidFill>
                <a:latin typeface="微软雅黑" panose="020B0503020204020204" pitchFamily="34" charset="-122"/>
                <a:ea typeface="微软雅黑" panose="020B0503020204020204" pitchFamily="34" charset="-122"/>
              </a:rPr>
              <a:t>Resize</a:t>
            </a:r>
            <a:endParaRPr lang="zh-CN" altLang="en-US" sz="1800" dirty="0">
              <a:solidFill>
                <a:srgbClr val="2A2F45"/>
              </a:solidFill>
              <a:latin typeface="微软雅黑" panose="020B0503020204020204" pitchFamily="34" charset="-122"/>
              <a:ea typeface="微软雅黑" panose="020B0503020204020204" pitchFamily="34" charset="-122"/>
            </a:endParaRPr>
          </a:p>
        </p:txBody>
      </p:sp>
      <p:pic>
        <p:nvPicPr>
          <p:cNvPr id="37" name="图片 36">
            <a:extLst>
              <a:ext uri="{FF2B5EF4-FFF2-40B4-BE49-F238E27FC236}">
                <a16:creationId xmlns:a16="http://schemas.microsoft.com/office/drawing/2014/main" id="{DAD550BB-CE6F-4CCC-A308-EA7370DA79D8}"/>
              </a:ext>
            </a:extLst>
          </p:cNvPr>
          <p:cNvPicPr>
            <a:picLocks noChangeAspect="1"/>
          </p:cNvPicPr>
          <p:nvPr/>
        </p:nvPicPr>
        <p:blipFill>
          <a:blip r:embed="rId7"/>
          <a:stretch>
            <a:fillRect/>
          </a:stretch>
        </p:blipFill>
        <p:spPr>
          <a:xfrm>
            <a:off x="10167116" y="2463378"/>
            <a:ext cx="995058" cy="563250"/>
          </a:xfrm>
          <a:prstGeom prst="rect">
            <a:avLst/>
          </a:prstGeom>
        </p:spPr>
      </p:pic>
      <p:pic>
        <p:nvPicPr>
          <p:cNvPr id="38" name="图片 37">
            <a:extLst>
              <a:ext uri="{FF2B5EF4-FFF2-40B4-BE49-F238E27FC236}">
                <a16:creationId xmlns:a16="http://schemas.microsoft.com/office/drawing/2014/main" id="{E01092E2-6EB2-4975-858F-2CC417409C4D}"/>
              </a:ext>
            </a:extLst>
          </p:cNvPr>
          <p:cNvPicPr>
            <a:picLocks noChangeAspect="1"/>
          </p:cNvPicPr>
          <p:nvPr/>
        </p:nvPicPr>
        <p:blipFill>
          <a:blip r:embed="rId8"/>
          <a:stretch>
            <a:fillRect/>
          </a:stretch>
        </p:blipFill>
        <p:spPr>
          <a:xfrm>
            <a:off x="10167116" y="3179052"/>
            <a:ext cx="995058" cy="591388"/>
          </a:xfrm>
          <a:prstGeom prst="rect">
            <a:avLst/>
          </a:prstGeom>
        </p:spPr>
      </p:pic>
      <p:sp>
        <p:nvSpPr>
          <p:cNvPr id="39" name="文本框 38">
            <a:extLst>
              <a:ext uri="{FF2B5EF4-FFF2-40B4-BE49-F238E27FC236}">
                <a16:creationId xmlns:a16="http://schemas.microsoft.com/office/drawing/2014/main" id="{A2E93218-BB02-4B4D-9AA3-61426DBA3E60}"/>
              </a:ext>
            </a:extLst>
          </p:cNvPr>
          <p:cNvSpPr txBox="1"/>
          <p:nvPr/>
        </p:nvSpPr>
        <p:spPr>
          <a:xfrm>
            <a:off x="9846201" y="3959906"/>
            <a:ext cx="1636889" cy="369332"/>
          </a:xfrm>
          <a:prstGeom prst="rect">
            <a:avLst/>
          </a:prstGeom>
          <a:noFill/>
        </p:spPr>
        <p:txBody>
          <a:bodyPr wrap="square">
            <a:spAutoFit/>
          </a:bodyPr>
          <a:lstStyle/>
          <a:p>
            <a:pPr algn="ctr"/>
            <a:r>
              <a:rPr lang="en-US" altLang="zh-CN" sz="1800" dirty="0">
                <a:solidFill>
                  <a:srgbClr val="2A2F45"/>
                </a:solidFill>
                <a:latin typeface="微软雅黑" panose="020B0503020204020204" pitchFamily="34" charset="-122"/>
                <a:ea typeface="微软雅黑" panose="020B0503020204020204" pitchFamily="34" charset="-122"/>
              </a:rPr>
              <a:t>320 × 640</a:t>
            </a:r>
            <a:endParaRPr lang="zh-CN" altLang="en-US" sz="1800" dirty="0">
              <a:solidFill>
                <a:srgbClr val="2A2F4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8158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Google Shape;90;p2" descr="A green and white fla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 name="图片 3">
            <a:extLst>
              <a:ext uri="{FF2B5EF4-FFF2-40B4-BE49-F238E27FC236}">
                <a16:creationId xmlns:a16="http://schemas.microsoft.com/office/drawing/2014/main" id="{4CEC7E45-825A-4CF1-B6F4-9F093EC0A47C}"/>
              </a:ext>
            </a:extLst>
          </p:cNvPr>
          <p:cNvPicPr>
            <a:picLocks noChangeAspect="1"/>
          </p:cNvPicPr>
          <p:nvPr/>
        </p:nvPicPr>
        <p:blipFill>
          <a:blip r:embed="rId4"/>
          <a:stretch>
            <a:fillRect/>
          </a:stretch>
        </p:blipFill>
        <p:spPr>
          <a:xfrm>
            <a:off x="9806660" y="111760"/>
            <a:ext cx="1219480" cy="1219132"/>
          </a:xfrm>
          <a:prstGeom prst="rect">
            <a:avLst/>
          </a:prstGeom>
        </p:spPr>
      </p:pic>
      <p:sp>
        <p:nvSpPr>
          <p:cNvPr id="7" name="矩形 6">
            <a:extLst>
              <a:ext uri="{FF2B5EF4-FFF2-40B4-BE49-F238E27FC236}">
                <a16:creationId xmlns:a16="http://schemas.microsoft.com/office/drawing/2014/main" id="{DDD08392-38FB-40F1-9F79-7DAA866AF25A}"/>
              </a:ext>
            </a:extLst>
          </p:cNvPr>
          <p:cNvSpPr/>
          <p:nvPr/>
        </p:nvSpPr>
        <p:spPr>
          <a:xfrm>
            <a:off x="226142" y="58995"/>
            <a:ext cx="8031680" cy="111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Pseudo-label generation and iteration</a:t>
            </a:r>
            <a:endPar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文本框 61">
            <a:extLst>
              <a:ext uri="{FF2B5EF4-FFF2-40B4-BE49-F238E27FC236}">
                <a16:creationId xmlns:a16="http://schemas.microsoft.com/office/drawing/2014/main" id="{11171E8A-2126-44B0-BCC6-7B77CAC7A2A3}"/>
              </a:ext>
            </a:extLst>
          </p:cNvPr>
          <p:cNvSpPr txBox="1"/>
          <p:nvPr/>
        </p:nvSpPr>
        <p:spPr>
          <a:xfrm>
            <a:off x="1317442" y="5431569"/>
            <a:ext cx="10360914" cy="923330"/>
          </a:xfrm>
          <a:prstGeom prst="rect">
            <a:avLst/>
          </a:prstGeom>
          <a:noFill/>
        </p:spPr>
        <p:txBody>
          <a:bodyPr wrap="square">
            <a:spAutoFit/>
          </a:bodyPr>
          <a:lstStyle/>
          <a:p>
            <a:pPr marL="285750" indent="-285750">
              <a:buFont typeface="Wingdings" panose="05000000000000000000" pitchFamily="2" charset="2"/>
              <a:buChar char="Ø"/>
            </a:pPr>
            <a:r>
              <a:rPr lang="en-US" altLang="zh-CN" sz="1800" dirty="0">
                <a:solidFill>
                  <a:srgbClr val="2A2F45"/>
                </a:solidFill>
                <a:latin typeface="微软雅黑" panose="020B0503020204020204" pitchFamily="34" charset="-122"/>
                <a:ea typeface="微软雅黑" panose="020B0503020204020204" pitchFamily="34" charset="-122"/>
              </a:rPr>
              <a:t>Train the initial models using only labeled data</a:t>
            </a:r>
          </a:p>
          <a:p>
            <a:pPr marL="285750" indent="-285750">
              <a:buFont typeface="Wingdings" panose="05000000000000000000" pitchFamily="2" charset="2"/>
              <a:buChar char="Ø"/>
            </a:pPr>
            <a:r>
              <a:rPr lang="en-US" altLang="zh-CN" sz="1800" dirty="0">
                <a:solidFill>
                  <a:srgbClr val="2A2F45"/>
                </a:solidFill>
                <a:latin typeface="微软雅黑" panose="020B0503020204020204" pitchFamily="34" charset="-122"/>
                <a:ea typeface="微软雅黑" panose="020B0503020204020204" pitchFamily="34" charset="-122"/>
              </a:rPr>
              <a:t>Use initial models for pseudo-label generation on unlabeled data and add to training set</a:t>
            </a:r>
          </a:p>
          <a:p>
            <a:pPr marL="285750" indent="-285750">
              <a:buFont typeface="Wingdings" panose="05000000000000000000" pitchFamily="2" charset="2"/>
              <a:buChar char="Ø"/>
            </a:pPr>
            <a:r>
              <a:rPr lang="en-US" altLang="zh-CN" sz="1800" dirty="0">
                <a:solidFill>
                  <a:srgbClr val="2A2F45"/>
                </a:solidFill>
                <a:latin typeface="微软雅黑" panose="020B0503020204020204" pitchFamily="34" charset="-122"/>
                <a:ea typeface="微软雅黑" panose="020B0503020204020204" pitchFamily="34" charset="-122"/>
              </a:rPr>
              <a:t>Re-train the models, update pseudo-labels, repeat N times</a:t>
            </a:r>
            <a:endParaRPr lang="zh-CN" altLang="en-US" sz="1800" dirty="0">
              <a:solidFill>
                <a:srgbClr val="2A2F45"/>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9E303F3A-E003-4639-981E-194911C94EF2}"/>
              </a:ext>
            </a:extLst>
          </p:cNvPr>
          <p:cNvPicPr>
            <a:picLocks noChangeAspect="1"/>
          </p:cNvPicPr>
          <p:nvPr/>
        </p:nvPicPr>
        <p:blipFill>
          <a:blip r:embed="rId5"/>
          <a:stretch>
            <a:fillRect/>
          </a:stretch>
        </p:blipFill>
        <p:spPr>
          <a:xfrm>
            <a:off x="1601752" y="1281800"/>
            <a:ext cx="8988495" cy="4090342"/>
          </a:xfrm>
          <a:prstGeom prst="rect">
            <a:avLst/>
          </a:prstGeom>
        </p:spPr>
      </p:pic>
    </p:spTree>
    <p:extLst>
      <p:ext uri="{BB962C8B-B14F-4D97-AF65-F5344CB8AC3E}">
        <p14:creationId xmlns:p14="http://schemas.microsoft.com/office/powerpoint/2010/main" val="286679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Google Shape;90;p2" descr="A green and white fla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 name="图片 3">
            <a:extLst>
              <a:ext uri="{FF2B5EF4-FFF2-40B4-BE49-F238E27FC236}">
                <a16:creationId xmlns:a16="http://schemas.microsoft.com/office/drawing/2014/main" id="{4CEC7E45-825A-4CF1-B6F4-9F093EC0A47C}"/>
              </a:ext>
            </a:extLst>
          </p:cNvPr>
          <p:cNvPicPr>
            <a:picLocks noChangeAspect="1"/>
          </p:cNvPicPr>
          <p:nvPr/>
        </p:nvPicPr>
        <p:blipFill>
          <a:blip r:embed="rId4"/>
          <a:stretch>
            <a:fillRect/>
          </a:stretch>
        </p:blipFill>
        <p:spPr>
          <a:xfrm>
            <a:off x="9806660" y="111760"/>
            <a:ext cx="1219480" cy="1219132"/>
          </a:xfrm>
          <a:prstGeom prst="rect">
            <a:avLst/>
          </a:prstGeom>
        </p:spPr>
      </p:pic>
      <p:sp>
        <p:nvSpPr>
          <p:cNvPr id="7" name="矩形 6">
            <a:extLst>
              <a:ext uri="{FF2B5EF4-FFF2-40B4-BE49-F238E27FC236}">
                <a16:creationId xmlns:a16="http://schemas.microsoft.com/office/drawing/2014/main" id="{DDD08392-38FB-40F1-9F79-7DAA866AF25A}"/>
              </a:ext>
            </a:extLst>
          </p:cNvPr>
          <p:cNvSpPr/>
          <p:nvPr/>
        </p:nvSpPr>
        <p:spPr>
          <a:xfrm>
            <a:off x="226142" y="58995"/>
            <a:ext cx="8031680" cy="111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Pseudo-label generation strategy</a:t>
            </a:r>
            <a:endPar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a:extLst>
              <a:ext uri="{FF2B5EF4-FFF2-40B4-BE49-F238E27FC236}">
                <a16:creationId xmlns:a16="http://schemas.microsoft.com/office/drawing/2014/main" id="{6CB9BFF2-D09D-4344-9D75-19214BDB0700}"/>
              </a:ext>
            </a:extLst>
          </p:cNvPr>
          <p:cNvPicPr>
            <a:picLocks noChangeAspect="1"/>
          </p:cNvPicPr>
          <p:nvPr/>
        </p:nvPicPr>
        <p:blipFill>
          <a:blip r:embed="rId5"/>
          <a:stretch>
            <a:fillRect/>
          </a:stretch>
        </p:blipFill>
        <p:spPr>
          <a:xfrm>
            <a:off x="194733" y="1229035"/>
            <a:ext cx="11802533" cy="3303063"/>
          </a:xfrm>
          <a:prstGeom prst="rect">
            <a:avLst/>
          </a:prstGeom>
        </p:spPr>
      </p:pic>
      <p:sp>
        <p:nvSpPr>
          <p:cNvPr id="103" name="文本框 102">
            <a:extLst>
              <a:ext uri="{FF2B5EF4-FFF2-40B4-BE49-F238E27FC236}">
                <a16:creationId xmlns:a16="http://schemas.microsoft.com/office/drawing/2014/main" id="{84CD7EBC-0B7F-4D6F-9FAD-CF518F5D0519}"/>
              </a:ext>
            </a:extLst>
          </p:cNvPr>
          <p:cNvSpPr txBox="1"/>
          <p:nvPr/>
        </p:nvSpPr>
        <p:spPr>
          <a:xfrm>
            <a:off x="194733" y="4737455"/>
            <a:ext cx="11585223" cy="400110"/>
          </a:xfrm>
          <a:prstGeom prst="rect">
            <a:avLst/>
          </a:prstGeom>
          <a:noFill/>
        </p:spPr>
        <p:txBody>
          <a:bodyPr wrap="square" rtlCol="0">
            <a:spAutoFit/>
          </a:bodyPr>
          <a:lstStyle/>
          <a:p>
            <a:r>
              <a:rPr lang="en-US" altLang="zh-CN" sz="2000" dirty="0">
                <a:solidFill>
                  <a:srgbClr val="2A2F45"/>
                </a:solidFill>
                <a:latin typeface="微软雅黑" panose="020B0503020204020204" pitchFamily="34" charset="-122"/>
                <a:ea typeface="微软雅黑" panose="020B0503020204020204" pitchFamily="34" charset="-122"/>
              </a:rPr>
              <a:t>We employed the following strategies to generate more reliable pseudo-labels:</a:t>
            </a:r>
          </a:p>
        </p:txBody>
      </p:sp>
      <p:sp>
        <p:nvSpPr>
          <p:cNvPr id="104" name="文本框 103">
            <a:extLst>
              <a:ext uri="{FF2B5EF4-FFF2-40B4-BE49-F238E27FC236}">
                <a16:creationId xmlns:a16="http://schemas.microsoft.com/office/drawing/2014/main" id="{B351308D-64B7-47A1-9557-EDFDAAF43B14}"/>
              </a:ext>
            </a:extLst>
          </p:cNvPr>
          <p:cNvSpPr txBox="1"/>
          <p:nvPr/>
        </p:nvSpPr>
        <p:spPr>
          <a:xfrm>
            <a:off x="226141" y="5015969"/>
            <a:ext cx="12050525" cy="1169551"/>
          </a:xfrm>
          <a:prstGeom prst="rect">
            <a:avLst/>
          </a:prstGeom>
          <a:noFill/>
        </p:spPr>
        <p:txBody>
          <a:bodyPr wrap="square">
            <a:spAutoFit/>
          </a:bodyPr>
          <a:lstStyle/>
          <a:p>
            <a:endParaRPr lang="en-US" altLang="zh-CN" sz="1600" dirty="0">
              <a:solidFill>
                <a:srgbClr val="2A2F45"/>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M</a:t>
            </a:r>
            <a:r>
              <a:rPr lang="en-US" altLang="zh-CN" sz="1800" b="0" i="0" u="none" strike="noStrike" baseline="0" dirty="0">
                <a:latin typeface="微软雅黑" panose="020B0503020204020204" pitchFamily="34" charset="-122"/>
                <a:ea typeface="微软雅黑" panose="020B0503020204020204" pitchFamily="34" charset="-122"/>
              </a:rPr>
              <a:t>odel ensemble: the inference result takes the mean of K model outputs (K=5)</a:t>
            </a:r>
          </a:p>
          <a:p>
            <a:pPr marL="285750" indent="-285750">
              <a:buFont typeface="Wingdings" panose="05000000000000000000" pitchFamily="2" charset="2"/>
              <a:buChar char="Ø"/>
            </a:pPr>
            <a:r>
              <a:rPr lang="en-US" altLang="zh-CN" sz="1800" b="0" i="0" u="none" strike="noStrike" baseline="0" dirty="0">
                <a:latin typeface="微软雅黑" panose="020B0503020204020204" pitchFamily="34" charset="-122"/>
                <a:ea typeface="微软雅黑" panose="020B0503020204020204" pitchFamily="34" charset="-122"/>
              </a:rPr>
              <a:t>Test</a:t>
            </a:r>
            <a:r>
              <a:rPr lang="en-US" altLang="zh-CN" sz="1800" dirty="0">
                <a:latin typeface="微软雅黑" panose="020B0503020204020204" pitchFamily="34" charset="-122"/>
                <a:ea typeface="微软雅黑" panose="020B0503020204020204" pitchFamily="34" charset="-122"/>
              </a:rPr>
              <a:t>-time augmentation: an image is inferred twice, the original image and the vertically flipped image</a:t>
            </a:r>
          </a:p>
          <a:p>
            <a:pPr marL="285750" indent="-285750">
              <a:buFont typeface="Wingdings" panose="05000000000000000000" pitchFamily="2" charset="2"/>
              <a:buChar char="Ø"/>
            </a:pPr>
            <a:r>
              <a:rPr lang="en-US" altLang="zh-CN" sz="1800" dirty="0">
                <a:latin typeface="微软雅黑" panose="020B0503020204020204" pitchFamily="34" charset="-122"/>
                <a:ea typeface="微软雅黑" panose="020B0503020204020204" pitchFamily="34" charset="-122"/>
              </a:rPr>
              <a:t>Morphological operation</a:t>
            </a:r>
            <a:r>
              <a:rPr lang="en-US" altLang="zh-CN" sz="1400" dirty="0">
                <a:latin typeface="微软雅黑" panose="020B0503020204020204" pitchFamily="34" charset="-122"/>
                <a:ea typeface="微软雅黑" panose="020B0503020204020204" pitchFamily="34" charset="-122"/>
              </a:rPr>
              <a:t>: </a:t>
            </a:r>
            <a:r>
              <a:rPr lang="en-US" altLang="zh-CN" sz="1800" dirty="0">
                <a:latin typeface="微软雅黑" panose="020B0503020204020204" pitchFamily="34" charset="-122"/>
                <a:ea typeface="微软雅黑" panose="020B0503020204020204" pitchFamily="34" charset="-122"/>
              </a:rPr>
              <a:t>remove small area noise using opening and closing operations</a:t>
            </a:r>
          </a:p>
        </p:txBody>
      </p:sp>
    </p:spTree>
    <p:extLst>
      <p:ext uri="{BB962C8B-B14F-4D97-AF65-F5344CB8AC3E}">
        <p14:creationId xmlns:p14="http://schemas.microsoft.com/office/powerpoint/2010/main" val="470522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90" name="Google Shape;90;p2" descr="A green and white flag&#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 name="图片 3">
            <a:extLst>
              <a:ext uri="{FF2B5EF4-FFF2-40B4-BE49-F238E27FC236}">
                <a16:creationId xmlns:a16="http://schemas.microsoft.com/office/drawing/2014/main" id="{4CEC7E45-825A-4CF1-B6F4-9F093EC0A47C}"/>
              </a:ext>
            </a:extLst>
          </p:cNvPr>
          <p:cNvPicPr>
            <a:picLocks noChangeAspect="1"/>
          </p:cNvPicPr>
          <p:nvPr/>
        </p:nvPicPr>
        <p:blipFill>
          <a:blip r:embed="rId4"/>
          <a:stretch>
            <a:fillRect/>
          </a:stretch>
        </p:blipFill>
        <p:spPr>
          <a:xfrm>
            <a:off x="9806660" y="111760"/>
            <a:ext cx="1219480" cy="1219132"/>
          </a:xfrm>
          <a:prstGeom prst="rect">
            <a:avLst/>
          </a:prstGeom>
        </p:spPr>
      </p:pic>
      <p:sp>
        <p:nvSpPr>
          <p:cNvPr id="7" name="矩形 6">
            <a:extLst>
              <a:ext uri="{FF2B5EF4-FFF2-40B4-BE49-F238E27FC236}">
                <a16:creationId xmlns:a16="http://schemas.microsoft.com/office/drawing/2014/main" id="{DDD08392-38FB-40F1-9F79-7DAA866AF25A}"/>
              </a:ext>
            </a:extLst>
          </p:cNvPr>
          <p:cNvSpPr/>
          <p:nvPr/>
        </p:nvSpPr>
        <p:spPr>
          <a:xfrm>
            <a:off x="226142" y="58995"/>
            <a:ext cx="8031680" cy="1111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Final training &amp; Inference</a:t>
            </a:r>
            <a:endPar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流程图: 磁盘 7">
            <a:extLst>
              <a:ext uri="{FF2B5EF4-FFF2-40B4-BE49-F238E27FC236}">
                <a16:creationId xmlns:a16="http://schemas.microsoft.com/office/drawing/2014/main" id="{633AE8F2-871B-42AA-9898-53922581C085}"/>
              </a:ext>
            </a:extLst>
          </p:cNvPr>
          <p:cNvSpPr/>
          <p:nvPr/>
        </p:nvSpPr>
        <p:spPr>
          <a:xfrm>
            <a:off x="374498" y="1985133"/>
            <a:ext cx="1276537" cy="839449"/>
          </a:xfrm>
          <a:prstGeom prst="flowChartMagneticDisk">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Unlabeled Data</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9" name="流程图: 磁盘 8">
            <a:extLst>
              <a:ext uri="{FF2B5EF4-FFF2-40B4-BE49-F238E27FC236}">
                <a16:creationId xmlns:a16="http://schemas.microsoft.com/office/drawing/2014/main" id="{E4AD6B17-445F-4C53-A360-11E3ACD810B1}"/>
              </a:ext>
            </a:extLst>
          </p:cNvPr>
          <p:cNvSpPr/>
          <p:nvPr/>
        </p:nvSpPr>
        <p:spPr>
          <a:xfrm>
            <a:off x="1215521" y="3130955"/>
            <a:ext cx="1276537" cy="839449"/>
          </a:xfrm>
          <a:prstGeom prst="flowChartMagneticDisk">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Labeled </a:t>
            </a:r>
          </a:p>
          <a:p>
            <a:pPr algn="ctr"/>
            <a:r>
              <a:rPr lang="en-US" altLang="zh-CN" sz="1600" dirty="0">
                <a:solidFill>
                  <a:schemeClr val="tx1"/>
                </a:solidFill>
                <a:latin typeface="Times New Roman" panose="02020603050405020304" pitchFamily="18" charset="0"/>
                <a:cs typeface="Times New Roman" panose="02020603050405020304" pitchFamily="18" charset="0"/>
              </a:rPr>
              <a:t>Data</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10" name="流程图: 磁盘 9">
            <a:extLst>
              <a:ext uri="{FF2B5EF4-FFF2-40B4-BE49-F238E27FC236}">
                <a16:creationId xmlns:a16="http://schemas.microsoft.com/office/drawing/2014/main" id="{B824EDE1-1302-4EF7-917C-F7C728B5B127}"/>
              </a:ext>
            </a:extLst>
          </p:cNvPr>
          <p:cNvSpPr/>
          <p:nvPr/>
        </p:nvSpPr>
        <p:spPr>
          <a:xfrm>
            <a:off x="2079120" y="1985133"/>
            <a:ext cx="1276537" cy="839449"/>
          </a:xfrm>
          <a:prstGeom prst="flowChartMagneticDisk">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Pseudo-labels</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3189BCF3-858D-4387-89CF-C75EB61F2D78}"/>
              </a:ext>
            </a:extLst>
          </p:cNvPr>
          <p:cNvSpPr txBox="1"/>
          <p:nvPr/>
        </p:nvSpPr>
        <p:spPr>
          <a:xfrm>
            <a:off x="1651035" y="2220191"/>
            <a:ext cx="489034" cy="369332"/>
          </a:xfrm>
          <a:prstGeom prst="rect">
            <a:avLst/>
          </a:prstGeom>
          <a:noFill/>
        </p:spPr>
        <p:txBody>
          <a:bodyPr wrap="square" rtlCol="0">
            <a:spAutoFit/>
          </a:bodyPr>
          <a:lstStyle/>
          <a:p>
            <a:r>
              <a:rPr lang="en-US" altLang="zh-CN" sz="1800" b="0" i="0" dirty="0">
                <a:solidFill>
                  <a:srgbClr val="2A2F45"/>
                </a:solidFill>
                <a:effectLst/>
                <a:latin typeface="微软雅黑" panose="020B0503020204020204" pitchFamily="34" charset="-122"/>
                <a:ea typeface="微软雅黑" panose="020B0503020204020204" pitchFamily="34" charset="-122"/>
              </a:rPr>
              <a:t>&amp;</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ECEC06D-CDC3-49DF-9C02-DB8F11D76CEE}"/>
                  </a:ext>
                </a:extLst>
              </p:cNvPr>
              <p:cNvSpPr txBox="1"/>
              <p:nvPr/>
            </p:nvSpPr>
            <p:spPr>
              <a:xfrm>
                <a:off x="3272948" y="1804691"/>
                <a:ext cx="4890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800" b="1" i="1" smtClean="0">
                          <a:latin typeface="Cambria Math" panose="02040503050406030204" pitchFamily="18" charset="0"/>
                        </a:rPr>
                        <m:t>𝑵</m:t>
                      </m:r>
                    </m:oMath>
                  </m:oMathPara>
                </a14:m>
                <a:endParaRPr lang="zh-CN" altLang="en-US" sz="1800" b="1" dirty="0">
                  <a:latin typeface="Times New Roman" panose="02020603050405020304" pitchFamily="18" charset="0"/>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3ECEC06D-CDC3-49DF-9C02-DB8F11D76CEE}"/>
                  </a:ext>
                </a:extLst>
              </p:cNvPr>
              <p:cNvSpPr txBox="1">
                <a:spLocks noRot="1" noChangeAspect="1" noMove="1" noResize="1" noEditPoints="1" noAdjustHandles="1" noChangeArrowheads="1" noChangeShapeType="1" noTextEdit="1"/>
              </p:cNvSpPr>
              <p:nvPr/>
            </p:nvSpPr>
            <p:spPr>
              <a:xfrm>
                <a:off x="3272948" y="1804691"/>
                <a:ext cx="489034" cy="369332"/>
              </a:xfrm>
              <a:prstGeom prst="rect">
                <a:avLst/>
              </a:prstGeom>
              <a:blipFill>
                <a:blip r:embed="rId5"/>
                <a:stretch>
                  <a:fillRect/>
                </a:stretch>
              </a:blipFill>
            </p:spPr>
            <p:txBody>
              <a:bodyPr/>
              <a:lstStyle/>
              <a:p>
                <a:r>
                  <a:rPr lang="zh-CN" altLang="en-US">
                    <a:noFill/>
                  </a:rPr>
                  <a:t> </a:t>
                </a:r>
              </a:p>
            </p:txBody>
          </p:sp>
        </mc:Fallback>
      </mc:AlternateContent>
      <p:sp>
        <p:nvSpPr>
          <p:cNvPr id="13" name="箭头: 右 12">
            <a:extLst>
              <a:ext uri="{FF2B5EF4-FFF2-40B4-BE49-F238E27FC236}">
                <a16:creationId xmlns:a16="http://schemas.microsoft.com/office/drawing/2014/main" id="{D18BABA0-15FF-4BB6-9554-9E7D2A4F9F95}"/>
              </a:ext>
            </a:extLst>
          </p:cNvPr>
          <p:cNvSpPr/>
          <p:nvPr/>
        </p:nvSpPr>
        <p:spPr>
          <a:xfrm>
            <a:off x="3464108" y="2852757"/>
            <a:ext cx="951444" cy="21551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C6C01C0-189C-4F52-9DA7-A429B3D3F7A4}"/>
              </a:ext>
            </a:extLst>
          </p:cNvPr>
          <p:cNvSpPr txBox="1"/>
          <p:nvPr/>
        </p:nvSpPr>
        <p:spPr>
          <a:xfrm>
            <a:off x="3444444" y="2510277"/>
            <a:ext cx="951444" cy="338554"/>
          </a:xfrm>
          <a:prstGeom prst="rect">
            <a:avLst/>
          </a:prstGeom>
          <a:noFill/>
        </p:spPr>
        <p:txBody>
          <a:bodyPr wrap="square">
            <a:spAutoFit/>
          </a:bodyPr>
          <a:lstStyle/>
          <a:p>
            <a:pPr algn="ctr"/>
            <a:r>
              <a:rPr lang="en-US" altLang="zh-CN" sz="1600" dirty="0">
                <a:solidFill>
                  <a:srgbClr val="2A2F45"/>
                </a:solidFill>
                <a:latin typeface="微软雅黑" panose="020B0503020204020204" pitchFamily="34" charset="-122"/>
                <a:ea typeface="微软雅黑" panose="020B0503020204020204" pitchFamily="34" charset="-122"/>
              </a:rPr>
              <a:t>Train</a:t>
            </a:r>
            <a:endParaRPr lang="zh-CN" altLang="en-US" sz="1600" dirty="0">
              <a:solidFill>
                <a:srgbClr val="2A2F45"/>
              </a:solidFill>
              <a:latin typeface="微软雅黑" panose="020B0503020204020204" pitchFamily="34" charset="-122"/>
              <a:ea typeface="微软雅黑" panose="020B0503020204020204" pitchFamily="34" charset="-122"/>
            </a:endParaRPr>
          </a:p>
        </p:txBody>
      </p:sp>
      <p:sp>
        <p:nvSpPr>
          <p:cNvPr id="15" name="矩形: 圆角 14">
            <a:extLst>
              <a:ext uri="{FF2B5EF4-FFF2-40B4-BE49-F238E27FC236}">
                <a16:creationId xmlns:a16="http://schemas.microsoft.com/office/drawing/2014/main" id="{01DD51FC-2EDA-4238-BE6A-B1450594D9DA}"/>
              </a:ext>
            </a:extLst>
          </p:cNvPr>
          <p:cNvSpPr/>
          <p:nvPr/>
        </p:nvSpPr>
        <p:spPr>
          <a:xfrm>
            <a:off x="4542703" y="2685695"/>
            <a:ext cx="1374112" cy="549640"/>
          </a:xfrm>
          <a:prstGeom prst="roundRect">
            <a:avLst>
              <a:gd name="adj" fmla="val 18485"/>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Model</a:t>
            </a:r>
            <a:endParaRPr lang="zh-CN" altLang="en-US" sz="16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1770CC0-CCC0-43E9-ACEA-4D5A8CE94280}"/>
                  </a:ext>
                </a:extLst>
              </p:cNvPr>
              <p:cNvSpPr txBox="1"/>
              <p:nvPr/>
            </p:nvSpPr>
            <p:spPr>
              <a:xfrm>
                <a:off x="197922" y="4930623"/>
                <a:ext cx="5867763" cy="646331"/>
              </a:xfrm>
              <a:prstGeom prst="rect">
                <a:avLst/>
              </a:prstGeom>
              <a:noFill/>
            </p:spPr>
            <p:txBody>
              <a:bodyPr wrap="square" rtlCol="0">
                <a:spAutoFit/>
              </a:bodyPr>
              <a:lstStyle/>
              <a:p>
                <a:r>
                  <a:rPr lang="en-US" altLang="zh-CN" sz="1800" b="0" i="0" dirty="0">
                    <a:solidFill>
                      <a:srgbClr val="2A2F45"/>
                    </a:solidFill>
                    <a:effectLst/>
                    <a:latin typeface="微软雅黑" panose="020B0503020204020204" pitchFamily="34" charset="-122"/>
                    <a:ea typeface="微软雅黑" panose="020B0503020204020204" pitchFamily="34" charset="-122"/>
                  </a:rPr>
                  <a:t>Training a single model with labeled data, unlabeled data,  and pseudo-labels iterated </a:t>
                </a:r>
                <a14:m>
                  <m:oMath xmlns:m="http://schemas.openxmlformats.org/officeDocument/2006/math">
                    <m:r>
                      <a:rPr lang="en-US" altLang="zh-CN" sz="1800" b="0" i="1" smtClean="0">
                        <a:latin typeface="Cambria Math" panose="02040503050406030204" pitchFamily="18" charset="0"/>
                      </a:rPr>
                      <m:t>𝑁</m:t>
                    </m:r>
                  </m:oMath>
                </a14:m>
                <a:r>
                  <a:rPr lang="en-US" altLang="zh-CN" sz="1800" b="0" i="0" dirty="0">
                    <a:solidFill>
                      <a:srgbClr val="2A2F45"/>
                    </a:solidFill>
                    <a:effectLst/>
                    <a:latin typeface="微软雅黑" panose="020B0503020204020204" pitchFamily="34" charset="-122"/>
                    <a:ea typeface="微软雅黑" panose="020B0503020204020204" pitchFamily="34" charset="-122"/>
                  </a:rPr>
                  <a:t> times</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71770CC0-CCC0-43E9-ACEA-4D5A8CE94280}"/>
                  </a:ext>
                </a:extLst>
              </p:cNvPr>
              <p:cNvSpPr txBox="1">
                <a:spLocks noRot="1" noChangeAspect="1" noMove="1" noResize="1" noEditPoints="1" noAdjustHandles="1" noChangeArrowheads="1" noChangeShapeType="1" noTextEdit="1"/>
              </p:cNvSpPr>
              <p:nvPr/>
            </p:nvSpPr>
            <p:spPr>
              <a:xfrm>
                <a:off x="197922" y="4930623"/>
                <a:ext cx="5867763" cy="646331"/>
              </a:xfrm>
              <a:prstGeom prst="rect">
                <a:avLst/>
              </a:prstGeom>
              <a:blipFill>
                <a:blip r:embed="rId6"/>
                <a:stretch>
                  <a:fillRect l="-831" t="-5660" r="-935" b="-1415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D98F79E7-9720-4630-8DD9-C3943A3D8AD8}"/>
              </a:ext>
            </a:extLst>
          </p:cNvPr>
          <p:cNvPicPr>
            <a:picLocks noChangeAspect="1"/>
          </p:cNvPicPr>
          <p:nvPr/>
        </p:nvPicPr>
        <p:blipFill>
          <a:blip r:embed="rId7"/>
          <a:stretch>
            <a:fillRect/>
          </a:stretch>
        </p:blipFill>
        <p:spPr>
          <a:xfrm>
            <a:off x="6609396" y="2091035"/>
            <a:ext cx="1276537" cy="722580"/>
          </a:xfrm>
          <a:prstGeom prst="rect">
            <a:avLst/>
          </a:prstGeom>
        </p:spPr>
      </p:pic>
      <p:sp>
        <p:nvSpPr>
          <p:cNvPr id="19" name="矩形: 圆角 18">
            <a:extLst>
              <a:ext uri="{FF2B5EF4-FFF2-40B4-BE49-F238E27FC236}">
                <a16:creationId xmlns:a16="http://schemas.microsoft.com/office/drawing/2014/main" id="{CBAA1041-4832-49FB-99DF-484158CDCBB5}"/>
              </a:ext>
            </a:extLst>
          </p:cNvPr>
          <p:cNvSpPr/>
          <p:nvPr/>
        </p:nvSpPr>
        <p:spPr>
          <a:xfrm>
            <a:off x="8478578" y="2606455"/>
            <a:ext cx="1374112" cy="549640"/>
          </a:xfrm>
          <a:prstGeom prst="roundRect">
            <a:avLst>
              <a:gd name="adj" fmla="val 18485"/>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Model</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id="{2245FDB1-05E9-41DF-AC5B-843BC54D45F9}"/>
              </a:ext>
            </a:extLst>
          </p:cNvPr>
          <p:cNvPicPr>
            <a:picLocks noChangeAspect="1"/>
          </p:cNvPicPr>
          <p:nvPr/>
        </p:nvPicPr>
        <p:blipFill>
          <a:blip r:embed="rId7"/>
          <a:stretch>
            <a:fillRect/>
          </a:stretch>
        </p:blipFill>
        <p:spPr>
          <a:xfrm rot="10800000">
            <a:off x="6611610" y="3269211"/>
            <a:ext cx="1276537" cy="722580"/>
          </a:xfrm>
          <a:prstGeom prst="rect">
            <a:avLst/>
          </a:prstGeom>
        </p:spPr>
      </p:pic>
      <p:cxnSp>
        <p:nvCxnSpPr>
          <p:cNvPr id="21" name="直接箭头连接符 20">
            <a:extLst>
              <a:ext uri="{FF2B5EF4-FFF2-40B4-BE49-F238E27FC236}">
                <a16:creationId xmlns:a16="http://schemas.microsoft.com/office/drawing/2014/main" id="{7C931A78-B746-4EB7-A1A3-6908E90178E0}"/>
              </a:ext>
            </a:extLst>
          </p:cNvPr>
          <p:cNvCxnSpPr>
            <a:cxnSpLocks/>
            <a:stCxn id="3" idx="2"/>
            <a:endCxn id="20" idx="2"/>
          </p:cNvCxnSpPr>
          <p:nvPr/>
        </p:nvCxnSpPr>
        <p:spPr>
          <a:xfrm>
            <a:off x="7247665" y="2813615"/>
            <a:ext cx="2213" cy="4555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BC153DA-C904-46F3-B5D3-ECB58F12A8DF}"/>
              </a:ext>
            </a:extLst>
          </p:cNvPr>
          <p:cNvCxnSpPr>
            <a:cxnSpLocks/>
            <a:stCxn id="3" idx="3"/>
            <a:endCxn id="19" idx="1"/>
          </p:cNvCxnSpPr>
          <p:nvPr/>
        </p:nvCxnSpPr>
        <p:spPr>
          <a:xfrm>
            <a:off x="7885933" y="2452325"/>
            <a:ext cx="592645" cy="4289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F315358-BCFB-476C-8387-BA70FCDC1E0F}"/>
              </a:ext>
            </a:extLst>
          </p:cNvPr>
          <p:cNvCxnSpPr>
            <a:cxnSpLocks/>
            <a:stCxn id="20" idx="1"/>
            <a:endCxn id="19" idx="1"/>
          </p:cNvCxnSpPr>
          <p:nvPr/>
        </p:nvCxnSpPr>
        <p:spPr>
          <a:xfrm flipV="1">
            <a:off x="7888147" y="2881275"/>
            <a:ext cx="590431" cy="7492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943328B6-D634-4FB1-ADA4-4370B1030735}"/>
              </a:ext>
            </a:extLst>
          </p:cNvPr>
          <p:cNvCxnSpPr>
            <a:cxnSpLocks/>
            <a:stCxn id="19" idx="3"/>
            <a:endCxn id="34" idx="1"/>
          </p:cNvCxnSpPr>
          <p:nvPr/>
        </p:nvCxnSpPr>
        <p:spPr>
          <a:xfrm flipV="1">
            <a:off x="9852690" y="2880977"/>
            <a:ext cx="629326" cy="29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E97423F2-626C-4483-9E29-481FF67C3CF4}"/>
              </a:ext>
            </a:extLst>
          </p:cNvPr>
          <p:cNvSpPr/>
          <p:nvPr/>
        </p:nvSpPr>
        <p:spPr>
          <a:xfrm>
            <a:off x="10482016" y="2537464"/>
            <a:ext cx="1276537" cy="687025"/>
          </a:xfrm>
          <a:prstGeom prst="rect">
            <a:avLst/>
          </a:prstGeom>
          <a:solidFill>
            <a:srgbClr val="C5E0B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cs typeface="Times New Roman" panose="02020603050405020304" pitchFamily="18" charset="0"/>
              </a:rPr>
              <a:t>Probability Map </a:t>
            </a:r>
            <a:endParaRPr lang="zh-CN" altLang="en-US" sz="1600" dirty="0">
              <a:solidFill>
                <a:schemeClr val="tx1"/>
              </a:solidFill>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E10C0FC6-8EF2-4A94-9FAF-5B1FB732105B}"/>
              </a:ext>
            </a:extLst>
          </p:cNvPr>
          <p:cNvSpPr txBox="1"/>
          <p:nvPr/>
        </p:nvSpPr>
        <p:spPr>
          <a:xfrm>
            <a:off x="6533642" y="4058032"/>
            <a:ext cx="1428044" cy="369332"/>
          </a:xfrm>
          <a:prstGeom prst="rect">
            <a:avLst/>
          </a:prstGeom>
          <a:noFill/>
        </p:spPr>
        <p:txBody>
          <a:bodyPr wrap="square">
            <a:spAutoFit/>
          </a:bodyPr>
          <a:lstStyle/>
          <a:p>
            <a:r>
              <a:rPr lang="zh-CN" altLang="en-US" sz="1800" dirty="0">
                <a:solidFill>
                  <a:srgbClr val="2A2F45"/>
                </a:solidFill>
                <a:latin typeface="微软雅黑" panose="020B0503020204020204" pitchFamily="34" charset="-122"/>
                <a:ea typeface="微软雅黑" panose="020B0503020204020204" pitchFamily="34" charset="-122"/>
              </a:rPr>
              <a:t>Vertical flip</a:t>
            </a:r>
          </a:p>
        </p:txBody>
      </p:sp>
      <p:sp>
        <p:nvSpPr>
          <p:cNvPr id="39" name="文本框 38">
            <a:extLst>
              <a:ext uri="{FF2B5EF4-FFF2-40B4-BE49-F238E27FC236}">
                <a16:creationId xmlns:a16="http://schemas.microsoft.com/office/drawing/2014/main" id="{47BA70BF-69F2-44ED-947C-04F9926DE8DB}"/>
              </a:ext>
            </a:extLst>
          </p:cNvPr>
          <p:cNvSpPr txBox="1"/>
          <p:nvPr/>
        </p:nvSpPr>
        <p:spPr>
          <a:xfrm>
            <a:off x="6564489" y="4930623"/>
            <a:ext cx="5867763" cy="646331"/>
          </a:xfrm>
          <a:prstGeom prst="rect">
            <a:avLst/>
          </a:prstGeom>
          <a:noFill/>
        </p:spPr>
        <p:txBody>
          <a:bodyPr wrap="square">
            <a:spAutoFit/>
          </a:bodyPr>
          <a:lstStyle/>
          <a:p>
            <a:r>
              <a:rPr lang="en-US" altLang="zh-CN" sz="1800" dirty="0">
                <a:solidFill>
                  <a:srgbClr val="2A2F45"/>
                </a:solidFill>
                <a:latin typeface="微软雅黑" panose="020B0503020204020204" pitchFamily="34" charset="-122"/>
                <a:ea typeface="微软雅黑" panose="020B0503020204020204" pitchFamily="34" charset="-122"/>
              </a:rPr>
              <a:t>The same t</a:t>
            </a:r>
            <a:r>
              <a:rPr lang="en-US" altLang="zh-CN" sz="1800" b="0" i="0" u="none" strike="noStrike" baseline="0" dirty="0">
                <a:latin typeface="微软雅黑" panose="020B0503020204020204" pitchFamily="34" charset="-122"/>
                <a:ea typeface="微软雅黑" panose="020B0503020204020204" pitchFamily="34" charset="-122"/>
              </a:rPr>
              <a:t>est</a:t>
            </a:r>
            <a:r>
              <a:rPr lang="en-US" altLang="zh-CN" sz="1800" dirty="0">
                <a:latin typeface="微软雅黑" panose="020B0503020204020204" pitchFamily="34" charset="-122"/>
                <a:ea typeface="微软雅黑" panose="020B0503020204020204" pitchFamily="34" charset="-122"/>
              </a:rPr>
              <a:t>-time augmentation </a:t>
            </a:r>
            <a:r>
              <a:rPr lang="en-US" altLang="zh-CN" sz="1800" dirty="0">
                <a:solidFill>
                  <a:srgbClr val="2A2F45"/>
                </a:solidFill>
                <a:latin typeface="微软雅黑" panose="020B0503020204020204" pitchFamily="34" charset="-122"/>
                <a:ea typeface="微软雅黑" panose="020B0503020204020204" pitchFamily="34" charset="-122"/>
              </a:rPr>
              <a:t>is used in inference as in pseudo-label generation</a:t>
            </a:r>
            <a:endParaRPr lang="zh-CN" altLang="en-US" sz="1800" dirty="0">
              <a:solidFill>
                <a:srgbClr val="2A2F45"/>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F672244D-4766-4DF0-90FB-55177433F78E}"/>
              </a:ext>
            </a:extLst>
          </p:cNvPr>
          <p:cNvSpPr txBox="1"/>
          <p:nvPr/>
        </p:nvSpPr>
        <p:spPr>
          <a:xfrm>
            <a:off x="10176388" y="3350342"/>
            <a:ext cx="1887792" cy="338554"/>
          </a:xfrm>
          <a:prstGeom prst="rect">
            <a:avLst/>
          </a:prstGeom>
          <a:noFill/>
        </p:spPr>
        <p:txBody>
          <a:bodyPr wrap="square">
            <a:spAutoFit/>
          </a:bodyPr>
          <a:lstStyle/>
          <a:p>
            <a:pPr algn="ctr"/>
            <a:r>
              <a:rPr lang="en-US" altLang="zh-CN" sz="1600" dirty="0">
                <a:solidFill>
                  <a:srgbClr val="2A2F45"/>
                </a:solidFill>
                <a:latin typeface="微软雅黑" panose="020B0503020204020204" pitchFamily="34" charset="-122"/>
                <a:ea typeface="微软雅黑" panose="020B0503020204020204" pitchFamily="34" charset="-122"/>
              </a:rPr>
              <a:t>52 × 320 × 640</a:t>
            </a:r>
            <a:endParaRPr lang="zh-CN" altLang="en-US" sz="1600" dirty="0">
              <a:solidFill>
                <a:srgbClr val="2A2F45"/>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05360E07-B014-4AC1-AA71-D6203FAFFAFE}"/>
              </a:ext>
            </a:extLst>
          </p:cNvPr>
          <p:cNvSpPr txBox="1"/>
          <p:nvPr/>
        </p:nvSpPr>
        <p:spPr>
          <a:xfrm>
            <a:off x="9673177" y="2554524"/>
            <a:ext cx="951444" cy="338554"/>
          </a:xfrm>
          <a:prstGeom prst="rect">
            <a:avLst/>
          </a:prstGeom>
          <a:noFill/>
        </p:spPr>
        <p:txBody>
          <a:bodyPr wrap="square">
            <a:spAutoFit/>
          </a:bodyPr>
          <a:lstStyle/>
          <a:p>
            <a:pPr algn="ctr"/>
            <a:r>
              <a:rPr lang="en-US" altLang="zh-CN" sz="1600" dirty="0">
                <a:solidFill>
                  <a:srgbClr val="2A2F45"/>
                </a:solidFill>
                <a:latin typeface="微软雅黑" panose="020B0503020204020204" pitchFamily="34" charset="-122"/>
                <a:ea typeface="微软雅黑" panose="020B0503020204020204" pitchFamily="34" charset="-122"/>
              </a:rPr>
              <a:t>Avg.</a:t>
            </a:r>
            <a:endParaRPr lang="zh-CN" altLang="en-US" sz="1600" dirty="0">
              <a:solidFill>
                <a:srgbClr val="2A2F4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437261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1292</TotalTime>
  <Words>2158</Words>
  <Application>Microsoft Office PowerPoint</Application>
  <PresentationFormat>宽屏</PresentationFormat>
  <Paragraphs>131</Paragraphs>
  <Slides>16</Slides>
  <Notes>16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SFRM1000</vt:lpstr>
      <vt:lpstr>微软雅黑</vt:lpstr>
      <vt:lpstr>Arial</vt:lpstr>
      <vt:lpstr>Calibri</vt:lpstr>
      <vt:lpstr>Cambria Math</vt:lpstr>
      <vt:lpstr>Helvetica</vt:lpstr>
      <vt:lpstr>Times New Roman</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Mert Seven</dc:creator>
  <cp:lastModifiedBy>fu kaiwen</cp:lastModifiedBy>
  <cp:revision>100</cp:revision>
  <dcterms:created xsi:type="dcterms:W3CDTF">2023-12-20T11:45:11Z</dcterms:created>
  <dcterms:modified xsi:type="dcterms:W3CDTF">2024-10-03T08:00:26Z</dcterms:modified>
</cp:coreProperties>
</file>